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19"/>
  </p:sldMasterIdLst>
  <p:notesMasterIdLst>
    <p:notesMasterId r:id="rId31"/>
  </p:notesMasterIdLst>
  <p:handoutMasterIdLst>
    <p:handoutMasterId r:id="rId32"/>
  </p:handoutMasterIdLst>
  <p:sldIdLst>
    <p:sldId id="972" r:id="rId20"/>
    <p:sldId id="947" r:id="rId21"/>
    <p:sldId id="945" r:id="rId22"/>
    <p:sldId id="949" r:id="rId23"/>
    <p:sldId id="974" r:id="rId24"/>
    <p:sldId id="977" r:id="rId25"/>
    <p:sldId id="975" r:id="rId26"/>
    <p:sldId id="978" r:id="rId27"/>
    <p:sldId id="979" r:id="rId28"/>
    <p:sldId id="980" r:id="rId29"/>
    <p:sldId id="959" r:id="rId30"/>
  </p:sldIdLst>
  <p:sldSz cx="9144000" cy="6858000" type="screen4x3"/>
  <p:notesSz cx="7099300" cy="10234613"/>
  <p:custDataLst>
    <p:custData r:id="rId8"/>
    <p:tags r:id="rId33"/>
  </p:custDataLst>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141">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799">
          <p15:clr>
            <a:srgbClr val="A4A3A4"/>
          </p15:clr>
        </p15:guide>
        <p15:guide id="7" pos="340">
          <p15:clr>
            <a:srgbClr val="A4A3A4"/>
          </p15:clr>
        </p15:guide>
        <p15:guide id="8" pos="158">
          <p15:clr>
            <a:srgbClr val="A4A3A4"/>
          </p15:clr>
        </p15:guide>
        <p15:guide id="9" pos="2880">
          <p15:clr>
            <a:srgbClr val="A4A3A4"/>
          </p15:clr>
        </p15:guide>
        <p15:guide id="10" pos="2971">
          <p15:clr>
            <a:srgbClr val="A4A3A4"/>
          </p15:clr>
        </p15:guide>
        <p15:guide id="11" pos="5511">
          <p15:clr>
            <a:srgbClr val="A4A3A4"/>
          </p15:clr>
        </p15:guide>
        <p15:guide id="12" pos="4604">
          <p15:clr>
            <a:srgbClr val="A4A3A4"/>
          </p15:clr>
        </p15:guide>
        <p15:guide id="13" pos="3787">
          <p15:clr>
            <a:srgbClr val="A4A3A4"/>
          </p15:clr>
        </p15:guide>
        <p15:guide id="14" pos="3878">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9BAA"/>
    <a:srgbClr val="FFFFFF"/>
    <a:srgbClr val="000000"/>
    <a:srgbClr val="505A64"/>
    <a:srgbClr val="D7D7CD"/>
    <a:srgbClr val="BECDD7"/>
    <a:srgbClr val="FFB900"/>
    <a:srgbClr val="AF235F"/>
    <a:srgbClr val="55A0B9"/>
    <a:srgbClr val="AAB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4511" autoAdjust="0"/>
    <p:restoredTop sz="94660"/>
  </p:normalViewPr>
  <p:slideViewPr>
    <p:cSldViewPr snapToGrid="0" snapToObjects="1" showGuides="1">
      <p:cViewPr varScale="1">
        <p:scale>
          <a:sx n="110" d="100"/>
          <a:sy n="110" d="100"/>
        </p:scale>
        <p:origin x="414" y="108"/>
      </p:cViewPr>
      <p:guideLst>
        <p:guide orient="horz" pos="4141"/>
        <p:guide orient="horz" pos="618"/>
        <p:guide orient="horz" pos="2432"/>
        <p:guide orient="horz" pos="2341"/>
        <p:guide orient="horz" pos="890"/>
        <p:guide orient="horz" pos="799"/>
        <p:guide pos="340"/>
        <p:guide pos="158"/>
        <p:guide pos="2880"/>
        <p:guide pos="2971"/>
        <p:guide pos="5511"/>
        <p:guide pos="4604"/>
        <p:guide pos="3787"/>
        <p:guide pos="38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91" d="100"/>
          <a:sy n="91" d="100"/>
        </p:scale>
        <p:origin x="-3648" y="-1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 Type="http://schemas.openxmlformats.org/officeDocument/2006/relationships/customXml" Target="../customXml/item3.xml"/><Relationship Id="rId21" Type="http://schemas.openxmlformats.org/officeDocument/2006/relationships/slide" Target="slides/slide2.xml"/><Relationship Id="rId34"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Rectangle 6"/>
          <p:cNvSpPr>
            <a:spLocks noChangeArrowheads="1"/>
          </p:cNvSpPr>
          <p:nvPr/>
        </p:nvSpPr>
        <p:spPr bwMode="auto">
          <a:xfrm>
            <a:off x="0" y="0"/>
            <a:ext cx="7099300" cy="698500"/>
          </a:xfrm>
          <a:prstGeom prst="rect">
            <a:avLst/>
          </a:prstGeom>
          <a:solidFill>
            <a:srgbClr val="879BAA"/>
          </a:solidFill>
          <a:ln w="9525" algn="ctr">
            <a:noFill/>
            <a:miter lim="800000"/>
            <a:headEnd/>
            <a:tailEnd/>
          </a:ln>
          <a:effectLst/>
        </p:spPr>
        <p:txBody>
          <a:bodyPr wrap="none" anchor="ctr"/>
          <a:lstStyle/>
          <a:p>
            <a:endParaRPr lang="de-DE"/>
          </a:p>
        </p:txBody>
      </p:sp>
      <p:sp>
        <p:nvSpPr>
          <p:cNvPr id="173058"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59" name="Rectangle 3"/>
          <p:cNvSpPr>
            <a:spLocks noGrp="1" noChangeArrowheads="1"/>
          </p:cNvSpPr>
          <p:nvPr>
            <p:ph type="dt" sz="quarter" idx="1"/>
          </p:nvPr>
        </p:nvSpPr>
        <p:spPr bwMode="auto">
          <a:xfrm>
            <a:off x="3849688" y="0"/>
            <a:ext cx="3249612"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60" name="Rectangle 4"/>
          <p:cNvSpPr>
            <a:spLocks noGrp="1" noChangeArrowheads="1"/>
          </p:cNvSpPr>
          <p:nvPr>
            <p:ph type="ftr" sz="quarter" idx="2"/>
          </p:nvPr>
        </p:nvSpPr>
        <p:spPr bwMode="auto">
          <a:xfrm>
            <a:off x="0" y="9682163"/>
            <a:ext cx="3249613"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Siemens Sans" pitchFamily="2" charset="0"/>
              </a:defRPr>
            </a:lvl1pPr>
          </a:lstStyle>
          <a:p>
            <a:endParaRPr lang="en-US" dirty="0">
              <a:latin typeface="Arial" pitchFamily="34" charset="0"/>
            </a:endParaRPr>
          </a:p>
        </p:txBody>
      </p:sp>
      <p:sp>
        <p:nvSpPr>
          <p:cNvPr id="173061" name="Rectangle 5"/>
          <p:cNvSpPr>
            <a:spLocks noGrp="1" noChangeArrowheads="1"/>
          </p:cNvSpPr>
          <p:nvPr>
            <p:ph type="sldNum" sz="quarter" idx="3"/>
          </p:nvPr>
        </p:nvSpPr>
        <p:spPr bwMode="auto">
          <a:xfrm>
            <a:off x="3849688" y="9682163"/>
            <a:ext cx="3249612"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de-DE" dirty="0">
                <a:latin typeface="Arial" pitchFamily="34" charset="0"/>
              </a:rPr>
              <a:t>Handzettel </a:t>
            </a:r>
            <a:fld id="{BFC713D8-7968-482B-A79F-9C586FE5053A}" type="slidenum">
              <a:rPr lang="de-DE">
                <a:latin typeface="Arial" pitchFamily="34" charset="0"/>
              </a:rPr>
              <a:pPr/>
              <a:t>‹#›</a:t>
            </a:fld>
            <a:endParaRPr lang="de-DE" dirty="0">
              <a:latin typeface="Arial" pitchFamily="34" charset="0"/>
            </a:endParaRPr>
          </a:p>
        </p:txBody>
      </p:sp>
    </p:spTree>
    <p:extLst>
      <p:ext uri="{BB962C8B-B14F-4D97-AF65-F5344CB8AC3E}">
        <p14:creationId xmlns:p14="http://schemas.microsoft.com/office/powerpoint/2010/main" val="2371850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27" name="Rectangle 3"/>
          <p:cNvSpPr>
            <a:spLocks noGrp="1" noChangeArrowheads="1"/>
          </p:cNvSpPr>
          <p:nvPr>
            <p:ph type="dt" idx="1"/>
          </p:nvPr>
        </p:nvSpPr>
        <p:spPr bwMode="auto">
          <a:xfrm>
            <a:off x="3849688" y="0"/>
            <a:ext cx="3248025"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tx1"/>
                </a:solidFill>
                <a:latin typeface="Arial"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238125" y="4822825"/>
            <a:ext cx="6623050" cy="45656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77830" name="Rectangle 6"/>
          <p:cNvSpPr>
            <a:spLocks noGrp="1" noChangeArrowheads="1"/>
          </p:cNvSpPr>
          <p:nvPr>
            <p:ph type="ftr" sz="quarter" idx="4"/>
          </p:nvPr>
        </p:nvSpPr>
        <p:spPr bwMode="auto">
          <a:xfrm>
            <a:off x="0" y="9682163"/>
            <a:ext cx="3249613"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31" name="Rectangle 7"/>
          <p:cNvSpPr>
            <a:spLocks noGrp="1" noChangeArrowheads="1"/>
          </p:cNvSpPr>
          <p:nvPr>
            <p:ph type="sldNum" sz="quarter" idx="5"/>
          </p:nvPr>
        </p:nvSpPr>
        <p:spPr bwMode="auto">
          <a:xfrm>
            <a:off x="3849688" y="9682163"/>
            <a:ext cx="3248025"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de-DE" dirty="0" smtClean="0">
                <a:latin typeface="Arial" pitchFamily="34" charset="0"/>
              </a:rPr>
              <a:t>Notizen </a:t>
            </a:r>
            <a:fld id="{AD141568-5488-4AC9-B82D-9F5CE1225E2A}" type="slidenum">
              <a:rPr lang="de-DE" smtClean="0">
                <a:latin typeface="Arial" pitchFamily="34" charset="0"/>
              </a:rPr>
              <a:pPr/>
              <a:t>‹#›</a:t>
            </a:fld>
            <a:endParaRPr lang="de-DE" dirty="0">
              <a:latin typeface="Arial" pitchFamily="34" charset="0"/>
            </a:endParaRPr>
          </a:p>
        </p:txBody>
      </p:sp>
    </p:spTree>
    <p:extLst>
      <p:ext uri="{BB962C8B-B14F-4D97-AF65-F5344CB8AC3E}">
        <p14:creationId xmlns:p14="http://schemas.microsoft.com/office/powerpoint/2010/main" val="38342192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254742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noFill/>
        </p:spPr>
      </p:sp>
      <p:sp>
        <p:nvSpPr>
          <p:cNvPr id="177155"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4195063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noFill/>
        </p:spPr>
      </p:sp>
      <p:sp>
        <p:nvSpPr>
          <p:cNvPr id="177155"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069394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noFill/>
        </p:spPr>
      </p:sp>
      <p:sp>
        <p:nvSpPr>
          <p:cNvPr id="194563"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2662692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noFill/>
        </p:spPr>
      </p:sp>
      <p:sp>
        <p:nvSpPr>
          <p:cNvPr id="194563"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220256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noFill/>
        </p:spPr>
      </p:sp>
      <p:sp>
        <p:nvSpPr>
          <p:cNvPr id="194563" name="Rectangle 3"/>
          <p:cNvSpPr>
            <a:spLocks noGrp="1" noChangeArrowheads="1"/>
          </p:cNvSpPr>
          <p:nvPr>
            <p:ph type="body" idx="1"/>
          </p:nvPr>
        </p:nvSpPr>
        <p:spPr/>
        <p:txBody>
          <a:bodyPr/>
          <a:lstStyle/>
          <a:p>
            <a:r>
              <a:rPr lang="en-US" dirty="0" smtClean="0"/>
              <a:t>f</a:t>
            </a:r>
          </a:p>
        </p:txBody>
      </p:sp>
    </p:spTree>
    <p:extLst>
      <p:ext uri="{BB962C8B-B14F-4D97-AF65-F5344CB8AC3E}">
        <p14:creationId xmlns:p14="http://schemas.microsoft.com/office/powerpoint/2010/main" val="2898245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564640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282464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89165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29779675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customXml" Target="../../customXml/item15.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customXml" Target="../../customXml/item11.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customXml" Target="../../customXml/item1.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customXml" Target="../../customXml/item16.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customXml" Target="../../customXml/item13.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customXml" Target="../../customXml/item7.xml"/><Relationship Id="rId6" Type="http://schemas.openxmlformats.org/officeDocument/2006/relationships/slideMaster" Target="../slideMasters/slideMaster1.xml"/><Relationship Id="rId5" Type="http://schemas.openxmlformats.org/officeDocument/2006/relationships/tags" Target="../tags/tag76.xml"/><Relationship Id="rId4" Type="http://schemas.openxmlformats.org/officeDocument/2006/relationships/tags" Target="../tags/tag7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tags" Target="../tags/tag80.xml"/><Relationship Id="rId4" Type="http://schemas.openxmlformats.org/officeDocument/2006/relationships/tags" Target="../tags/tag79.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customXml" Target="../../customXml/item5.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8.xml"/><Relationship Id="rId7" Type="http://schemas.openxmlformats.org/officeDocument/2006/relationships/image" Target="../media/image2.png"/><Relationship Id="rId2" Type="http://schemas.openxmlformats.org/officeDocument/2006/relationships/tags" Target="../tags/tag37.xml"/><Relationship Id="rId1" Type="http://schemas.openxmlformats.org/officeDocument/2006/relationships/customXml" Target="../../customXml/item3.xml"/><Relationship Id="rId6" Type="http://schemas.openxmlformats.org/officeDocument/2006/relationships/slideMaster" Target="../slideMasters/slideMaster1.xml"/><Relationship Id="rId5" Type="http://schemas.openxmlformats.org/officeDocument/2006/relationships/tags" Target="../tags/tag40.xml"/><Relationship Id="rId4" Type="http://schemas.openxmlformats.org/officeDocument/2006/relationships/tags" Target="../tags/tag39.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4.png"/><Relationship Id="rId2" Type="http://schemas.openxmlformats.org/officeDocument/2006/relationships/tags" Target="../tags/tag41.xml"/><Relationship Id="rId1" Type="http://schemas.openxmlformats.org/officeDocument/2006/relationships/customXml" Target="../../customXml/item18.xml"/><Relationship Id="rId6" Type="http://schemas.openxmlformats.org/officeDocument/2006/relationships/slideMaster" Target="../slideMasters/slideMaster1.xml"/><Relationship Id="rId5" Type="http://schemas.openxmlformats.org/officeDocument/2006/relationships/tags" Target="../tags/tag44.xml"/><Relationship Id="rId4" Type="http://schemas.openxmlformats.org/officeDocument/2006/relationships/tags" Target="../tags/tag4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customXml" Target="../../customXml/item12.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8.xml"/><Relationship Id="rId1" Type="http://schemas.openxmlformats.org/officeDocument/2006/relationships/customXml" Target="../../customXml/item4.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customXml" Target="../../customXml/item10.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customXml" Target="../../customXml/item6.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customXml" Target="../../customXml/item14.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customXml" Target="../../customXml/item17.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big bar down)" type="title" preserve="1">
  <p:cSld name="Title (big bar down)">
    <p:spTree>
      <p:nvGrpSpPr>
        <p:cNvPr id="1" name=""/>
        <p:cNvGrpSpPr/>
        <p:nvPr/>
      </p:nvGrpSpPr>
      <p:grpSpPr>
        <a:xfrm>
          <a:off x="0" y="0"/>
          <a:ext cx="0" cy="0"/>
          <a:chOff x="0" y="0"/>
          <a:chExt cx="0" cy="0"/>
        </a:xfrm>
      </p:grpSpPr>
      <p:pic>
        <p:nvPicPr>
          <p:cNvPr id="13" name="Grafik 9"/>
          <p:cNvPicPr>
            <a:picLocks/>
          </p:cNvPicPr>
          <p:nvPr userDrawn="1"/>
        </p:nvPicPr>
        <p:blipFill rotWithShape="1">
          <a:blip r:embed="rId8">
            <a:extLst>
              <a:ext uri="{28A0092B-C50C-407E-A947-70E740481C1C}">
                <a14:useLocalDpi xmlns:a14="http://schemas.microsoft.com/office/drawing/2010/main" val="0"/>
              </a:ext>
            </a:extLst>
          </a:blip>
          <a:srcRect t="986" b="-1"/>
          <a:stretch/>
        </p:blipFill>
        <p:spPr>
          <a:xfrm>
            <a:off x="0" y="1588"/>
            <a:ext cx="9176648" cy="4147501"/>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090"/>
            <a:ext cx="8893175" cy="870014"/>
          </a:xfrm>
          <a:solidFill>
            <a:srgbClr val="879BAA"/>
          </a:solidFill>
        </p:spPr>
        <p:txBody>
          <a:bodyPr wrap="square" lIns="270000" tIns="144000" rIns="396000" bIns="108000" anchor="t">
            <a:spAutoFit/>
          </a:bodyPr>
          <a:lstStyle>
            <a:lvl1pPr>
              <a:defRPr sz="4000" baseline="0" smtClean="0">
                <a:solidFill>
                  <a:srgbClr val="FFFFFF"/>
                </a:solidFill>
                <a:latin typeface="Arial" pitchFamily="34" charset="0"/>
              </a:defRPr>
            </a:lvl1pPr>
          </a:lstStyle>
          <a:p>
            <a:r>
              <a:rPr lang="en-US" dirty="0" smtClean="0"/>
              <a:t>Enter presentation title</a:t>
            </a:r>
          </a:p>
        </p:txBody>
      </p:sp>
      <p:sp>
        <p:nvSpPr>
          <p:cNvPr id="57351" name="cdtRectangle 116 Id57351"/>
          <p:cNvSpPr>
            <a:spLocks noGrp="1" noChangeArrowheads="1"/>
          </p:cNvSpPr>
          <p:nvPr>
            <p:ph type="subTitle" idx="1" hasCustomPrompt="1"/>
            <p:custDataLst>
              <p:tags r:id="rId3"/>
            </p:custDataLst>
          </p:nvPr>
        </p:nvSpPr>
        <p:spPr bwMode="gray">
          <a:xfrm>
            <a:off x="250825" y="3756008"/>
            <a:ext cx="8893175" cy="393082"/>
          </a:xfrm>
          <a:solidFill>
            <a:srgbClr val="233746">
              <a:alpha val="65000"/>
            </a:srgbClr>
          </a:solidFill>
        </p:spPr>
        <p:txBody>
          <a:bodyPr wrap="square" lIns="270000" tIns="18000" rIns="396000" bIns="36000" anchor="b">
            <a:noAutofit/>
          </a:bodyPr>
          <a:lstStyle>
            <a:lvl1pPr marL="0" marR="0" indent="0" algn="l" defTabSz="914400" rtl="0" eaLnBrk="1" fontAlgn="base" latinLnBrk="0" hangingPunct="1">
              <a:lnSpc>
                <a:spcPct val="110000"/>
              </a:lnSpc>
              <a:spcBef>
                <a:spcPct val="0"/>
              </a:spcBef>
              <a:spcAft>
                <a:spcPct val="0"/>
              </a:spcAft>
              <a:buClr>
                <a:schemeClr val="accent1"/>
              </a:buClr>
              <a:buSzTx/>
              <a:buFont typeface="Arial" pitchFamily="34" charset="0"/>
              <a:buNone/>
              <a:tabLst/>
              <a:defRPr sz="2000" smtClean="0">
                <a:solidFill>
                  <a:schemeClr val="bg1"/>
                </a:solidFill>
                <a:latin typeface="Arial" pitchFamily="34" charset="0"/>
              </a:defRPr>
            </a:lvl1pPr>
          </a:lstStyle>
          <a:p>
            <a:r>
              <a:rPr lang="en-US" dirty="0" smtClean="0"/>
              <a:t>Enter the name and title of the presenter</a:t>
            </a:r>
          </a:p>
        </p:txBody>
      </p:sp>
      <p:pic>
        <p:nvPicPr>
          <p:cNvPr id="11" name="cdtPicture 10 Id11" descr="SIE_Logo_Layer_Petrol_RGB_A3_76mm.wmf"/>
          <p:cNvPicPr>
            <a:picLocks noChangeAspect="1"/>
          </p:cNvPicPr>
          <p:nvPr userDrawn="1">
            <p:custDataLst>
              <p:tags r:id="rId4"/>
            </p:custDataLst>
          </p:nvPr>
        </p:nvPicPr>
        <p:blipFill>
          <a:blip r:embed="rId9"/>
          <a:stretch>
            <a:fillRect/>
          </a:stretch>
        </p:blipFill>
        <p:spPr>
          <a:xfrm>
            <a:off x="539750" y="0"/>
            <a:ext cx="1728000" cy="967833"/>
          </a:xfrm>
          <a:prstGeom prst="rect">
            <a:avLst/>
          </a:prstGeom>
        </p:spPr>
      </p:pic>
      <p:sp>
        <p:nvSpPr>
          <p:cNvPr id="10" name="cdtText Box 133 Id10"/>
          <p:cNvSpPr txBox="1">
            <a:spLocks noChangeArrowheads="1"/>
          </p:cNvSpPr>
          <p:nvPr userDrawn="1">
            <p:custDataLst>
              <p:tags r:id="rId5"/>
            </p:custDataLst>
          </p:nvPr>
        </p:nvSpPr>
        <p:spPr bwMode="auto">
          <a:xfrm>
            <a:off x="0" y="6235006"/>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2014</a:t>
            </a:r>
            <a:endParaRPr lang="en-US" sz="1000" b="0" dirty="0">
              <a:solidFill>
                <a:srgbClr val="879BAA"/>
              </a:solidFill>
            </a:endParaRPr>
          </a:p>
        </p:txBody>
      </p:sp>
      <p:sp>
        <p:nvSpPr>
          <p:cNvPr id="15" name="cdtText Box 101 Id15"/>
          <p:cNvSpPr txBox="1">
            <a:spLocks noChangeArrowheads="1"/>
          </p:cNvSpPr>
          <p:nvPr userDrawn="1">
            <p:custDataLst>
              <p:tags r:id="rId6"/>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3" name="TextBox 2"/>
          <p:cNvSpPr txBox="1"/>
          <p:nvPr userDrawn="1"/>
        </p:nvSpPr>
        <p:spPr>
          <a:xfrm>
            <a:off x="9158360" y="2137890"/>
            <a:ext cx="0" cy="200055"/>
          </a:xfrm>
          <a:prstGeom prst="rect">
            <a:avLst/>
          </a:prstGeom>
          <a:noFill/>
        </p:spPr>
        <p:txBody>
          <a:bodyPr wrap="none" lIns="0" tIns="0" rIns="0" bIns="0" rtlCol="0">
            <a:spAutoFit/>
          </a:bodyPr>
          <a:lstStyle/>
          <a:p>
            <a:pPr>
              <a:lnSpc>
                <a:spcPct val="110000"/>
              </a:lnSpc>
              <a:spcBef>
                <a:spcPts val="0"/>
              </a:spcBef>
            </a:pPr>
            <a:endParaRPr lang="en-US" sz="1200" dirty="0" smtClean="0">
              <a:solidFill>
                <a:schemeClr val="tx1"/>
              </a:solidFill>
            </a:endParaRPr>
          </a:p>
        </p:txBody>
      </p:sp>
      <p:sp>
        <p:nvSpPr>
          <p:cNvPr id="16" name="TextBox 15"/>
          <p:cNvSpPr txBox="1"/>
          <p:nvPr userDrawn="1"/>
        </p:nvSpPr>
        <p:spPr>
          <a:xfrm>
            <a:off x="4917344" y="5747460"/>
            <a:ext cx="3831369" cy="615553"/>
          </a:xfrm>
          <a:prstGeom prst="rect">
            <a:avLst/>
          </a:prstGeom>
          <a:noFill/>
        </p:spPr>
        <p:txBody>
          <a:bodyPr wrap="none" lIns="0" tIns="0" rIns="0" bIns="0" rtlCol="0">
            <a:spAutoFit/>
          </a:bodyPr>
          <a:lstStyle/>
          <a:p>
            <a:pPr algn="r">
              <a:lnSpc>
                <a:spcPct val="100000"/>
              </a:lnSpc>
              <a:spcBef>
                <a:spcPts val="0"/>
              </a:spcBef>
            </a:pPr>
            <a:r>
              <a:rPr lang="en-US" sz="2000" b="1" baseline="0" dirty="0" smtClean="0">
                <a:solidFill>
                  <a:srgbClr val="879BAA"/>
                </a:solidFill>
                <a:latin typeface="Arial" pitchFamily="34" charset="0"/>
                <a:ea typeface="+mn-ea"/>
                <a:cs typeface="Arial" pitchFamily="34" charset="0"/>
              </a:rPr>
              <a:t>SOLID EDGE UNIVERSITY 2014</a:t>
            </a:r>
          </a:p>
          <a:p>
            <a:pPr algn="r">
              <a:lnSpc>
                <a:spcPct val="100000"/>
              </a:lnSpc>
              <a:spcBef>
                <a:spcPts val="0"/>
              </a:spcBef>
            </a:pPr>
            <a:r>
              <a:rPr lang="en-US" sz="2000" baseline="0" dirty="0" smtClean="0">
                <a:solidFill>
                  <a:srgbClr val="879BAA"/>
                </a:solidFill>
                <a:latin typeface="Arial" pitchFamily="34" charset="0"/>
                <a:ea typeface="+mn-ea"/>
                <a:cs typeface="Arial" pitchFamily="34" charset="0"/>
              </a:rPr>
              <a:t>Re-imagine What’s Possible</a:t>
            </a:r>
          </a:p>
        </p:txBody>
      </p:sp>
      <p:sp>
        <p:nvSpPr>
          <p:cNvPr id="17" name="TextBox 16"/>
          <p:cNvSpPr txBox="1"/>
          <p:nvPr userDrawn="1"/>
        </p:nvSpPr>
        <p:spPr>
          <a:xfrm>
            <a:off x="8186656" y="6414474"/>
            <a:ext cx="570669" cy="187424"/>
          </a:xfrm>
          <a:prstGeom prst="rect">
            <a:avLst/>
          </a:prstGeom>
          <a:noFill/>
        </p:spPr>
        <p:txBody>
          <a:bodyPr wrap="none" lIns="0" tIns="0" rIns="0" bIns="0" rtlCol="0">
            <a:spAutoFit/>
          </a:bodyPr>
          <a:lstStyle/>
          <a:p>
            <a:pPr>
              <a:lnSpc>
                <a:spcPct val="110000"/>
              </a:lnSpc>
              <a:spcBef>
                <a:spcPts val="0"/>
              </a:spcBef>
            </a:pPr>
            <a:r>
              <a:rPr lang="en-US" sz="1200" b="0" dirty="0" smtClean="0">
                <a:solidFill>
                  <a:srgbClr val="879BAA"/>
                </a:solidFill>
              </a:rPr>
              <a:t>#SEU14</a:t>
            </a:r>
          </a:p>
        </p:txBody>
      </p:sp>
      <p:sp>
        <p:nvSpPr>
          <p:cNvPr id="18" name="Rectangle 17"/>
          <p:cNvSpPr/>
          <p:nvPr userDrawn="1"/>
        </p:nvSpPr>
        <p:spPr>
          <a:xfrm>
            <a:off x="442387" y="6023065"/>
            <a:ext cx="2547652" cy="400110"/>
          </a:xfrm>
          <a:prstGeom prst="rect">
            <a:avLst/>
          </a:prstGeom>
        </p:spPr>
        <p:txBody>
          <a:bodyPr wrap="square">
            <a:spAutoFit/>
          </a:bodyPr>
          <a:lstStyle/>
          <a:p>
            <a:pPr algn="l"/>
            <a:r>
              <a:rPr lang="en-US" sz="1000" b="0" dirty="0" smtClean="0">
                <a:solidFill>
                  <a:srgbClr val="879BAA"/>
                </a:solidFill>
              </a:rPr>
              <a:t>Solid</a:t>
            </a:r>
            <a:r>
              <a:rPr lang="en-US" sz="1000" b="0" baseline="0" dirty="0" smtClean="0">
                <a:solidFill>
                  <a:srgbClr val="879BAA"/>
                </a:solidFill>
              </a:rPr>
              <a:t> Edge University 2014</a:t>
            </a:r>
            <a:br>
              <a:rPr lang="en-US" sz="1000" b="0" baseline="0" dirty="0" smtClean="0">
                <a:solidFill>
                  <a:srgbClr val="879BAA"/>
                </a:solidFill>
              </a:rPr>
            </a:br>
            <a:r>
              <a:rPr lang="en-US" sz="1000" b="0" baseline="0" dirty="0" smtClean="0">
                <a:solidFill>
                  <a:srgbClr val="879BAA"/>
                </a:solidFill>
              </a:rPr>
              <a:t>May 12-14, Atlanta, GA, USA</a:t>
            </a:r>
            <a:endParaRPr lang="en-US" sz="1000" dirty="0"/>
          </a:p>
        </p:txBody>
      </p:sp>
    </p:spTree>
    <p:custDataLst>
      <p:custData r:id="rId1"/>
    </p:custData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6156325"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hasCustomPrompt="1"/>
            <p:custDataLst>
              <p:tags r:id="rId3"/>
            </p:custDataLst>
          </p:nvPr>
        </p:nvSpPr>
        <p:spPr>
          <a:xfrm>
            <a:off x="539750" y="1412876"/>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quarter" idx="2" hasCustomPrompt="1"/>
            <p:custDataLst>
              <p:tags r:id="rId4"/>
            </p:custDataLst>
          </p:nvPr>
        </p:nvSpPr>
        <p:spPr>
          <a:xfrm>
            <a:off x="4716463" y="1412875"/>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5" name="cdtContent Placeholder 4 Id5"/>
          <p:cNvSpPr>
            <a:spLocks noGrp="1"/>
          </p:cNvSpPr>
          <p:nvPr>
            <p:ph sz="quarter" idx="3" hasCustomPrompt="1"/>
            <p:custDataLst>
              <p:tags r:id="rId5"/>
            </p:custDataLst>
          </p:nvPr>
        </p:nvSpPr>
        <p:spPr>
          <a:xfrm>
            <a:off x="539750"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6" name="cdtContent Placeholder 5 Id6"/>
          <p:cNvSpPr>
            <a:spLocks noGrp="1"/>
          </p:cNvSpPr>
          <p:nvPr>
            <p:ph sz="quarter" idx="4" hasCustomPrompt="1"/>
            <p:custDataLst>
              <p:tags r:id="rId6"/>
            </p:custDataLst>
          </p:nvPr>
        </p:nvSpPr>
        <p:spPr>
          <a:xfrm>
            <a:off x="4716463"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335106944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4" name="cdtTextplatzhalter 13 Id4"/>
          <p:cNvSpPr>
            <a:spLocks noGrp="1"/>
          </p:cNvSpPr>
          <p:nvPr>
            <p:ph type="body" sz="quarter" idx="13" hasCustomPrompt="1"/>
            <p:custDataLst>
              <p:tags r:id="rId3"/>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platzhalter 13 Id5"/>
          <p:cNvSpPr>
            <a:spLocks noGrp="1"/>
          </p:cNvSpPr>
          <p:nvPr>
            <p:ph type="body" sz="quarter" idx="13" hasCustomPrompt="1"/>
            <p:custDataLst>
              <p:tags r:id="rId4"/>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49" y="1412875"/>
            <a:ext cx="3314701"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67691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676910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50" y="1412876"/>
            <a:ext cx="33147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539750" y="3860800"/>
            <a:ext cx="3309936"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dtContent Placeholder 14 Id15"/>
          <p:cNvSpPr>
            <a:spLocks noGrp="1"/>
          </p:cNvSpPr>
          <p:nvPr>
            <p:ph sz="quarter" idx="15" hasCustomPrompt="1"/>
            <p:custDataLst>
              <p:tags r:id="rId6"/>
            </p:custDataLst>
          </p:nvPr>
        </p:nvSpPr>
        <p:spPr>
          <a:xfrm>
            <a:off x="3994149" y="3860800"/>
            <a:ext cx="3314701"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dtTextplatzhalter 13 Id9"/>
          <p:cNvSpPr>
            <a:spLocks noGrp="1"/>
          </p:cNvSpPr>
          <p:nvPr>
            <p:ph type="body" sz="quarter" idx="16" hasCustomPrompt="1"/>
            <p:custDataLst>
              <p:tags r:id="rId7"/>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pic>
        <p:nvPicPr>
          <p:cNvPr id="10" name="Grafik 9"/>
          <p:cNvPicPr>
            <a:picLocks/>
          </p:cNvPicPr>
          <p:nvPr userDrawn="1"/>
        </p:nvPicPr>
        <p:blipFill rotWithShape="1">
          <a:blip r:embed="rId7">
            <a:extLst>
              <a:ext uri="{28A0092B-C50C-407E-A947-70E740481C1C}">
                <a14:useLocalDpi xmlns:a14="http://schemas.microsoft.com/office/drawing/2010/main" val="0"/>
              </a:ext>
            </a:extLst>
          </a:blip>
          <a:srcRect t="986" b="-1"/>
          <a:stretch/>
        </p:blipFill>
        <p:spPr>
          <a:xfrm>
            <a:off x="0" y="1588"/>
            <a:ext cx="9176648" cy="4148137"/>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726"/>
            <a:ext cx="8893175" cy="870014"/>
          </a:xfrm>
          <a:solidFill>
            <a:srgbClr val="879BAA"/>
          </a:solidFill>
        </p:spPr>
        <p:txBody>
          <a:bodyPr wrap="square" lIns="270000" tIns="144000" rIns="396000" bIns="108000" anchor="t">
            <a:spAutoFit/>
          </a:bodyPr>
          <a:lstStyle>
            <a:lvl1pPr>
              <a:defRPr sz="4000" smtClean="0">
                <a:solidFill>
                  <a:srgbClr val="FFFFFF"/>
                </a:solidFill>
                <a:latin typeface="Arial" pitchFamily="34" charset="0"/>
              </a:defRPr>
            </a:lvl1pPr>
          </a:lstStyle>
          <a:p>
            <a:r>
              <a:rPr lang="en-US" dirty="0" smtClean="0"/>
              <a:t>Enter chapter title</a:t>
            </a:r>
          </a:p>
        </p:txBody>
      </p:sp>
      <p:sp>
        <p:nvSpPr>
          <p:cNvPr id="57351" name="cdtRectangle 116 Id57351"/>
          <p:cNvSpPr>
            <a:spLocks noGrp="1" noChangeArrowheads="1"/>
          </p:cNvSpPr>
          <p:nvPr>
            <p:ph type="subTitle" idx="1" hasCustomPrompt="1"/>
            <p:custDataLst>
              <p:tags r:id="rId3"/>
            </p:custDataLst>
          </p:nvPr>
        </p:nvSpPr>
        <p:spPr bwMode="gray">
          <a:xfrm>
            <a:off x="250825" y="3756644"/>
            <a:ext cx="8893175" cy="393082"/>
          </a:xfrm>
          <a:solidFill>
            <a:srgbClr val="233746">
              <a:alpha val="65000"/>
            </a:srgbClr>
          </a:solidFill>
        </p:spPr>
        <p:txBody>
          <a:bodyPr wrap="square" lIns="270000" tIns="18000" rIns="396000" bIns="36000" anchor="b">
            <a:noAutofit/>
          </a:bodyPr>
          <a:lstStyle>
            <a:lvl1pPr>
              <a:defRPr sz="2000" baseline="0" smtClean="0">
                <a:solidFill>
                  <a:schemeClr val="bg1"/>
                </a:solidFill>
                <a:latin typeface="Arial" pitchFamily="34" charset="0"/>
              </a:defRPr>
            </a:lvl1pPr>
          </a:lstStyle>
          <a:p>
            <a:r>
              <a:rPr lang="en-US" dirty="0" smtClean="0"/>
              <a:t>Enter subhead</a:t>
            </a:r>
          </a:p>
        </p:txBody>
      </p:sp>
      <p:pic>
        <p:nvPicPr>
          <p:cNvPr id="8" name="cdtPicture 7 Id8" descr="sie_logo_layer_petrol_rgb"/>
          <p:cNvPicPr>
            <a:picLocks noChangeAspect="1" noChangeArrowheads="1"/>
          </p:cNvPicPr>
          <p:nvPr userDrawn="1">
            <p:custDataLst>
              <p:tags r:id="rId4"/>
            </p:custDataLst>
          </p:nvPr>
        </p:nvPicPr>
        <p:blipFill>
          <a:blip r:embed="rId8"/>
          <a:srcRect/>
          <a:stretch>
            <a:fillRect/>
          </a:stretch>
        </p:blipFill>
        <p:spPr bwMode="auto">
          <a:xfrm>
            <a:off x="7308850" y="0"/>
            <a:ext cx="1439863" cy="804863"/>
          </a:xfrm>
          <a:prstGeom prst="rect">
            <a:avLst/>
          </a:prstGeom>
          <a:noFill/>
        </p:spPr>
      </p:pic>
      <p:sp>
        <p:nvSpPr>
          <p:cNvPr id="9" name="cdtText Box 101 Id9"/>
          <p:cNvSpPr txBox="1">
            <a:spLocks noChangeArrowheads="1"/>
          </p:cNvSpPr>
          <p:nvPr userDrawn="1">
            <p:custDataLst>
              <p:tags r:id="rId5"/>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Tree>
    <p:custDataLst>
      <p:custData r:id="rId1"/>
    </p:custData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 Index/Contact" preserve="1" userDrawn="1">
  <p:cSld name="Image + Index/Contact">
    <p:spTree>
      <p:nvGrpSpPr>
        <p:cNvPr id="1" name=""/>
        <p:cNvGrpSpPr/>
        <p:nvPr/>
      </p:nvGrpSpPr>
      <p:grpSpPr>
        <a:xfrm>
          <a:off x="0" y="0"/>
          <a:ext cx="0" cy="0"/>
          <a:chOff x="0" y="0"/>
          <a:chExt cx="0" cy="0"/>
        </a:xfrm>
      </p:grpSpPr>
      <p:sp>
        <p:nvSpPr>
          <p:cNvPr id="3" name="cdtRectangle 2 Id3"/>
          <p:cNvSpPr/>
          <p:nvPr userDrawn="1">
            <p:custDataLst>
              <p:tags r:id="rId2"/>
            </p:custDataLst>
          </p:nvPr>
        </p:nvSpPr>
        <p:spPr bwMode="auto">
          <a:xfrm>
            <a:off x="4716464" y="1412875"/>
            <a:ext cx="4427537"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2" name="cdtTitle 1 Id2"/>
          <p:cNvSpPr>
            <a:spLocks noGrp="1"/>
          </p:cNvSpPr>
          <p:nvPr>
            <p:ph type="title" hasCustomPrompt="1"/>
            <p:custDataLst>
              <p:tags r:id="rId3"/>
            </p:custDataLst>
          </p:nvPr>
        </p:nvSpPr>
        <p:spPr>
          <a:xfrm>
            <a:off x="0" y="0"/>
            <a:ext cx="9144000" cy="1268413"/>
          </a:xfrm>
        </p:spPr>
        <p:txBody>
          <a:bodyPr/>
          <a:lstStyle>
            <a:lvl1pPr>
              <a:defRPr/>
            </a:lvl1pPr>
          </a:lstStyle>
          <a:p>
            <a:r>
              <a:rPr lang="en-US" dirty="0" smtClean="0"/>
              <a:t>Click the style sheet to edit the title</a:t>
            </a:r>
            <a:endParaRPr lang="en-US" dirty="0"/>
          </a:p>
        </p:txBody>
      </p:sp>
      <p:sp>
        <p:nvSpPr>
          <p:cNvPr id="11" name="cdtPicture Placeholder 10 Id11"/>
          <p:cNvSpPr>
            <a:spLocks noGrp="1"/>
          </p:cNvSpPr>
          <p:nvPr>
            <p:ph type="pic" sz="quarter" idx="13" hasCustomPrompt="1"/>
            <p:custDataLst>
              <p:tags r:id="rId4"/>
            </p:custDataLst>
          </p:nvPr>
        </p:nvSpPr>
        <p:spPr>
          <a:xfrm>
            <a:off x="0" y="1412875"/>
            <a:ext cx="4572000" cy="4752975"/>
          </a:xfrm>
        </p:spPr>
        <p:txBody>
          <a:bodyPr/>
          <a:lstStyle>
            <a:lvl1pPr>
              <a:defRPr/>
            </a:lvl1pPr>
          </a:lstStyle>
          <a:p>
            <a:r>
              <a:rPr lang="de-DE" dirty="0" smtClean="0"/>
              <a:t> </a:t>
            </a:r>
            <a:endParaRPr lang="de-DE" dirty="0"/>
          </a:p>
        </p:txBody>
      </p:sp>
      <p:sp>
        <p:nvSpPr>
          <p:cNvPr id="13" name="cdtText Placeholder 12 Id13"/>
          <p:cNvSpPr>
            <a:spLocks noGrp="1"/>
          </p:cNvSpPr>
          <p:nvPr>
            <p:ph type="body" sz="quarter" idx="14" hasCustomPrompt="1"/>
            <p:custDataLst>
              <p:tags r:id="rId5"/>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fr-FR" dirty="0" smtClean="0"/>
              <a:t>active </a:t>
            </a:r>
            <a:r>
              <a:rPr lang="fr-FR" dirty="0" err="1" smtClean="0"/>
              <a:t>chapter</a:t>
            </a:r>
            <a:endParaRPr lang="fr-FR" dirty="0" smtClean="0"/>
          </a:p>
          <a:p>
            <a:pPr lvl="3"/>
            <a:r>
              <a:rPr lang="fr-FR" dirty="0" err="1" smtClean="0"/>
              <a:t>subchapter</a:t>
            </a:r>
            <a:endParaRPr lang="fr-FR" dirty="0" smtClean="0"/>
          </a:p>
          <a:p>
            <a:pPr lvl="4"/>
            <a:r>
              <a:rPr lang="fr-FR" dirty="0" smtClean="0"/>
              <a:t>active </a:t>
            </a:r>
            <a:r>
              <a:rPr lang="fr-FR" dirty="0" err="1" smtClean="0"/>
              <a:t>subchapter</a:t>
            </a:r>
            <a:endParaRPr lang="fr-FR" dirty="0" smtClean="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5" y="1412875"/>
            <a:ext cx="4570168" cy="4752975"/>
          </a:xfrm>
          <a:prstGeom prst="rect">
            <a:avLst/>
          </a:prstGeom>
        </p:spPr>
      </p:pic>
    </p:spTree>
    <p:custDataLst>
      <p:custData r:id="rId1"/>
    </p:custData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13" name="cdtText Placeholder 12 Id13"/>
          <p:cNvSpPr>
            <a:spLocks noGrp="1"/>
          </p:cNvSpPr>
          <p:nvPr>
            <p:ph type="body" sz="quarter" idx="13"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 Placeholder 12 Id5"/>
          <p:cNvSpPr>
            <a:spLocks noGrp="1"/>
          </p:cNvSpPr>
          <p:nvPr>
            <p:ph type="body" sz="quarter" idx="14" hasCustomPrompt="1"/>
            <p:custDataLst>
              <p:tags r:id="rId4"/>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a:defRPr lang="de-DE" noProof="0" dirty="0"/>
            </a:lvl1pPr>
          </a:lstStyle>
          <a:p>
            <a:pPr lvl="0"/>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ustDataLst>
      <p:custData r:id="rId1"/>
    </p:custDataLst>
    <p:extLst>
      <p:ext uri="{BB962C8B-B14F-4D97-AF65-F5344CB8AC3E}">
        <p14:creationId xmlns:p14="http://schemas.microsoft.com/office/powerpoint/2010/main" val="33709844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1" y="1412875"/>
            <a:ext cx="8208963"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half" idx="2" hasCustomPrompt="1"/>
            <p:custDataLst>
              <p:tags r:id="rId4"/>
            </p:custDataLst>
          </p:nvPr>
        </p:nvSpPr>
        <p:spPr>
          <a:xfrm>
            <a:off x="4716463"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661430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8208963"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8208963"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26" Type="http://schemas.openxmlformats.org/officeDocument/2006/relationships/tags" Target="../tags/tag10.xml"/><Relationship Id="rId39" Type="http://schemas.openxmlformats.org/officeDocument/2006/relationships/tags" Target="../tags/tag23.xml"/><Relationship Id="rId3" Type="http://schemas.openxmlformats.org/officeDocument/2006/relationships/slideLayout" Target="../slideLayouts/slideLayout3.xml"/><Relationship Id="rId21" Type="http://schemas.openxmlformats.org/officeDocument/2006/relationships/tags" Target="../tags/tag5.xml"/><Relationship Id="rId34" Type="http://schemas.openxmlformats.org/officeDocument/2006/relationships/tags" Target="../tags/tag18.xml"/><Relationship Id="rId42" Type="http://schemas.openxmlformats.org/officeDocument/2006/relationships/tags" Target="../tags/tag26.xml"/><Relationship Id="rId47" Type="http://schemas.openxmlformats.org/officeDocument/2006/relationships/tags" Target="../tags/tag3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tags" Target="../tags/tag9.xml"/><Relationship Id="rId33" Type="http://schemas.openxmlformats.org/officeDocument/2006/relationships/tags" Target="../tags/tag17.xml"/><Relationship Id="rId38" Type="http://schemas.openxmlformats.org/officeDocument/2006/relationships/tags" Target="../tags/tag22.xml"/><Relationship Id="rId46" Type="http://schemas.openxmlformats.org/officeDocument/2006/relationships/tags" Target="../tags/tag30.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29" Type="http://schemas.openxmlformats.org/officeDocument/2006/relationships/tags" Target="../tags/tag13.xml"/><Relationship Id="rId41" Type="http://schemas.openxmlformats.org/officeDocument/2006/relationships/tags" Target="../tags/tag2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32" Type="http://schemas.openxmlformats.org/officeDocument/2006/relationships/tags" Target="../tags/tag16.xml"/><Relationship Id="rId37" Type="http://schemas.openxmlformats.org/officeDocument/2006/relationships/tags" Target="../tags/tag21.xml"/><Relationship Id="rId40" Type="http://schemas.openxmlformats.org/officeDocument/2006/relationships/tags" Target="../tags/tag24.xml"/><Relationship Id="rId45" Type="http://schemas.openxmlformats.org/officeDocument/2006/relationships/tags" Target="../tags/tag2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28" Type="http://schemas.openxmlformats.org/officeDocument/2006/relationships/tags" Target="../tags/tag12.xml"/><Relationship Id="rId36" Type="http://schemas.openxmlformats.org/officeDocument/2006/relationships/tags" Target="../tags/tag20.xml"/><Relationship Id="rId10" Type="http://schemas.openxmlformats.org/officeDocument/2006/relationships/slideLayout" Target="../slideLayouts/slideLayout10.xml"/><Relationship Id="rId19" Type="http://schemas.openxmlformats.org/officeDocument/2006/relationships/tags" Target="../tags/tag3.xml"/><Relationship Id="rId31" Type="http://schemas.openxmlformats.org/officeDocument/2006/relationships/tags" Target="../tags/tag15.xml"/><Relationship Id="rId44" Type="http://schemas.openxmlformats.org/officeDocument/2006/relationships/tags" Target="../tags/tag2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 Id="rId27" Type="http://schemas.openxmlformats.org/officeDocument/2006/relationships/tags" Target="../tags/tag11.xml"/><Relationship Id="rId30" Type="http://schemas.openxmlformats.org/officeDocument/2006/relationships/tags" Target="../tags/tag14.xml"/><Relationship Id="rId35" Type="http://schemas.openxmlformats.org/officeDocument/2006/relationships/tags" Target="../tags/tag19.xml"/><Relationship Id="rId43" Type="http://schemas.openxmlformats.org/officeDocument/2006/relationships/tags" Target="../tags/tag27.xml"/><Relationship Id="rId48"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7" name="cdtRectangle 12 Id7"/>
          <p:cNvSpPr>
            <a:spLocks noChangeArrowheads="1"/>
          </p:cNvSpPr>
          <p:nvPr>
            <p:custDataLst>
              <p:tags r:id="rId18"/>
            </p:custDataLst>
          </p:nvPr>
        </p:nvSpPr>
        <p:spPr bwMode="gray">
          <a:xfrm>
            <a:off x="0" y="0"/>
            <a:ext cx="9144000" cy="1268413"/>
          </a:xfrm>
          <a:prstGeom prst="rect">
            <a:avLst/>
          </a:prstGeom>
          <a:solidFill>
            <a:schemeClr val="lt2"/>
          </a:solidFill>
          <a:ln w="9525">
            <a:noFill/>
            <a:miter lim="800000"/>
            <a:headEnd/>
            <a:tailEnd/>
          </a:ln>
          <a:effectLst/>
        </p:spPr>
        <p:txBody>
          <a:bodyPr wrap="none" anchor="ctr">
            <a:noAutofit/>
          </a:bodyPr>
          <a:lstStyle/>
          <a:p>
            <a:endParaRPr lang="en-US"/>
          </a:p>
        </p:txBody>
      </p:sp>
      <p:sp>
        <p:nvSpPr>
          <p:cNvPr id="13" name="cdtTextBox 12 Id13"/>
          <p:cNvSpPr txBox="1"/>
          <p:nvPr>
            <p:custDataLst>
              <p:tags r:id="rId19"/>
            </p:custDataLst>
          </p:nvPr>
        </p:nvSpPr>
        <p:spPr>
          <a:xfrm>
            <a:off x="0" y="6598800"/>
            <a:ext cx="2549519" cy="259200"/>
          </a:xfrm>
          <a:prstGeom prst="rect">
            <a:avLst/>
          </a:prstGeom>
          <a:noFill/>
        </p:spPr>
        <p:txBody>
          <a:bodyPr wrap="square" lIns="1476000" tIns="0" rIns="0" bIns="115200" rtlCol="0">
            <a:noAutofit/>
          </a:bodyPr>
          <a:lstStyle/>
          <a:p>
            <a:pPr>
              <a:lnSpc>
                <a:spcPct val="110000"/>
              </a:lnSpc>
              <a:spcBef>
                <a:spcPts val="0"/>
              </a:spcBef>
            </a:pPr>
            <a:r>
              <a:rPr lang="en-US" sz="1000" noProof="0" dirty="0" smtClean="0">
                <a:solidFill>
                  <a:srgbClr val="879BAA"/>
                </a:solidFill>
              </a:rPr>
              <a:t>2014-05-13</a:t>
            </a:r>
          </a:p>
        </p:txBody>
      </p:sp>
      <p:sp>
        <p:nvSpPr>
          <p:cNvPr id="9" name="cdtText Box 133 Id9"/>
          <p:cNvSpPr txBox="1">
            <a:spLocks noChangeArrowheads="1"/>
          </p:cNvSpPr>
          <p:nvPr>
            <p:custDataLst>
              <p:tags r:id="rId20"/>
            </p:custDataLst>
          </p:nvPr>
        </p:nvSpPr>
        <p:spPr bwMode="auto">
          <a:xfrm>
            <a:off x="0" y="6165850"/>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a:t>
            </a:r>
            <a:endParaRPr lang="en-US" sz="1000" b="0" dirty="0">
              <a:solidFill>
                <a:srgbClr val="879BAA"/>
              </a:solidFill>
            </a:endParaRPr>
          </a:p>
        </p:txBody>
      </p:sp>
      <p:sp>
        <p:nvSpPr>
          <p:cNvPr id="3079" name="cdtRectangle 116 Id3079"/>
          <p:cNvSpPr>
            <a:spLocks noGrp="1" noChangeArrowheads="1"/>
          </p:cNvSpPr>
          <p:nvPr>
            <p:ph type="body" idx="1"/>
            <p:custDataLst>
              <p:tags r:id="rId21"/>
            </p:custDataLst>
          </p:nvPr>
        </p:nvSpPr>
        <p:spPr bwMode="auto">
          <a:xfrm>
            <a:off x="539751" y="1412875"/>
            <a:ext cx="8208963"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TextBox 11 Id12"/>
          <p:cNvSpPr txBox="1"/>
          <p:nvPr>
            <p:custDataLst>
              <p:tags r:id="rId22"/>
            </p:custDataLst>
          </p:nvPr>
        </p:nvSpPr>
        <p:spPr>
          <a:xfrm>
            <a:off x="-1" y="6598800"/>
            <a:ext cx="1393200" cy="259200"/>
          </a:xfrm>
          <a:prstGeom prst="rect">
            <a:avLst/>
          </a:prstGeom>
          <a:noFill/>
        </p:spPr>
        <p:txBody>
          <a:bodyPr wrap="square" lIns="540000" tIns="0" rIns="0" bIns="115200" rtlCol="0" anchor="t" anchorCtr="0">
            <a:noAutofit/>
          </a:bodyPr>
          <a:lstStyle/>
          <a:p>
            <a:pPr>
              <a:lnSpc>
                <a:spcPct val="110000"/>
              </a:lnSpc>
              <a:spcBef>
                <a:spcPts val="0"/>
              </a:spcBef>
            </a:pPr>
            <a:r>
              <a:rPr lang="en-US" sz="1000" noProof="0" dirty="0" smtClean="0">
                <a:solidFill>
                  <a:srgbClr val="879BAA"/>
                </a:solidFill>
              </a:rPr>
              <a:t>Page </a:t>
            </a:r>
            <a:fld id="{91E7552C-A157-4A4F-8E99-698C0325FC94}" type="slidenum">
              <a:rPr lang="en-US" sz="1000" noProof="0" smtClean="0">
                <a:solidFill>
                  <a:srgbClr val="879BAA"/>
                </a:solidFill>
              </a:rPr>
              <a:pPr>
                <a:lnSpc>
                  <a:spcPct val="110000"/>
                </a:lnSpc>
                <a:spcBef>
                  <a:spcPts val="0"/>
                </a:spcBef>
              </a:pPr>
              <a:t>‹#›</a:t>
            </a:fld>
            <a:endParaRPr lang="en-US" sz="1000" noProof="0" dirty="0" smtClean="0">
              <a:solidFill>
                <a:srgbClr val="879BAA"/>
              </a:solidFill>
            </a:endParaRPr>
          </a:p>
        </p:txBody>
      </p:sp>
      <p:sp>
        <p:nvSpPr>
          <p:cNvPr id="14" name="cdtTextBox 13 Id14"/>
          <p:cNvSpPr txBox="1"/>
          <p:nvPr>
            <p:custDataLst>
              <p:tags r:id="rId23"/>
            </p:custDataLst>
          </p:nvPr>
        </p:nvSpPr>
        <p:spPr>
          <a:xfrm>
            <a:off x="2693979" y="6598800"/>
            <a:ext cx="6450020" cy="259200"/>
          </a:xfrm>
          <a:prstGeom prst="rect">
            <a:avLst/>
          </a:prstGeom>
          <a:noFill/>
        </p:spPr>
        <p:txBody>
          <a:bodyPr wrap="square" lIns="0" tIns="0" rIns="396000" bIns="115200" rtlCol="0">
            <a:noAutofit/>
          </a:bodyPr>
          <a:lstStyle/>
          <a:p>
            <a:pPr algn="r">
              <a:lnSpc>
                <a:spcPct val="110000"/>
              </a:lnSpc>
              <a:spcBef>
                <a:spcPts val="0"/>
              </a:spcBef>
            </a:pPr>
            <a:r>
              <a:rPr lang="en-US" sz="1000" noProof="0" dirty="0" smtClean="0">
                <a:solidFill>
                  <a:srgbClr val="879BAA"/>
                </a:solidFill>
              </a:rPr>
              <a:t>Siemens PLM Software</a:t>
            </a:r>
          </a:p>
        </p:txBody>
      </p:sp>
      <p:pic>
        <p:nvPicPr>
          <p:cNvPr id="11" name="cdtPicture 10 Id11" descr="SIE_Logo_Layer_Petrol_RGB_A3_76mm.wmf"/>
          <p:cNvPicPr>
            <a:picLocks noChangeAspect="1"/>
          </p:cNvPicPr>
          <p:nvPr>
            <p:custDataLst>
              <p:tags r:id="rId24"/>
            </p:custDataLst>
          </p:nvPr>
        </p:nvPicPr>
        <p:blipFill>
          <a:blip r:embed="rId48"/>
          <a:stretch>
            <a:fillRect/>
          </a:stretch>
        </p:blipFill>
        <p:spPr>
          <a:xfrm>
            <a:off x="7308851" y="0"/>
            <a:ext cx="1439863" cy="806452"/>
          </a:xfrm>
          <a:prstGeom prst="rect">
            <a:avLst/>
          </a:prstGeom>
        </p:spPr>
      </p:pic>
      <p:sp>
        <p:nvSpPr>
          <p:cNvPr id="3078" name="cdtRectangle 115 Id3078"/>
          <p:cNvSpPr>
            <a:spLocks noGrp="1" noChangeArrowheads="1"/>
          </p:cNvSpPr>
          <p:nvPr>
            <p:ph type="title"/>
            <p:custDataLst>
              <p:tags r:id="rId25"/>
            </p:custDataLst>
          </p:nvPr>
        </p:nvSpPr>
        <p:spPr bwMode="auto">
          <a:xfrm>
            <a:off x="0" y="0"/>
            <a:ext cx="9144000" cy="1268413"/>
          </a:xfrm>
          <a:prstGeom prst="rect">
            <a:avLst/>
          </a:prstGeom>
          <a:noFill/>
          <a:ln w="9525">
            <a:noFill/>
            <a:miter lim="800000"/>
            <a:headEnd/>
            <a:tailEnd/>
          </a:ln>
        </p:spPr>
        <p:txBody>
          <a:bodyPr vert="horz" wrap="square" lIns="540000" tIns="396000" rIns="2124000" bIns="234000" numCol="1" anchor="b" anchorCtr="0" compatLnSpc="1">
            <a:prstTxWarp prst="textNoShape">
              <a:avLst/>
            </a:prstTxWarp>
          </a:bodyPr>
          <a:lstStyle/>
          <a:p>
            <a:pPr lvl="0"/>
            <a:r>
              <a:rPr lang="en-US" dirty="0" smtClean="0"/>
              <a:t>Click the style sheet to edit the title</a:t>
            </a:r>
          </a:p>
        </p:txBody>
      </p:sp>
      <p:sp>
        <p:nvSpPr>
          <p:cNvPr id="31" name="cdtText Box 101 Id31"/>
          <p:cNvSpPr txBox="1">
            <a:spLocks noChangeArrowheads="1"/>
          </p:cNvSpPr>
          <p:nvPr>
            <p:custDataLst>
              <p:tags r:id="rId26"/>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cxnSp>
        <p:nvCxnSpPr>
          <p:cNvPr id="2" name="cdtMasterTags_CL1 Id2"/>
          <p:cNvCxnSpPr/>
          <p:nvPr>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 name="cdtMasterTags_CL2 Id3"/>
          <p:cNvCxnSpPr/>
          <p:nvPr>
            <p:custDataLst>
              <p:tags r:id="rId2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 name="cdtMasterTags_CL3 Id4"/>
          <p:cNvCxnSpPr/>
          <p:nvPr>
            <p:custDataLst>
              <p:tags r:id="rId2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 name="cdtMasterTags_CL4 Id5"/>
          <p:cNvCxnSpPr/>
          <p:nvPr>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cdtMasterTags_CL5 Id6"/>
          <p:cNvCxnSpPr/>
          <p:nvPr>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cdtMasterTags_CL6 Id8"/>
          <p:cNvCxnSpPr/>
          <p:nvPr>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cdtMasterTags_CL7 Id10"/>
          <p:cNvCxnSpPr/>
          <p:nvPr>
            <p:custDataLst>
              <p:tags r:id="rId3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cdtMasterTags_CL8 Id15"/>
          <p:cNvCxnSpPr/>
          <p:nvPr>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cdtMasterTags_CL9 Id16"/>
          <p:cNvCxnSpPr/>
          <p:nvPr>
            <p:custDataLst>
              <p:tags r:id="rId3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cdtMasterTags_CL10 Id17"/>
          <p:cNvCxnSpPr/>
          <p:nvPr>
            <p:custDataLst>
              <p:tags r:id="rId3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cdtMasterTags_CL11 Id18"/>
          <p:cNvCxnSpPr/>
          <p:nvPr>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cdtMasterTags_CL12 Id19"/>
          <p:cNvCxnSpPr/>
          <p:nvPr>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cdtMasterTags_CL13 Id20"/>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cdtMasterTags_CL14 Id21"/>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cdtMasterTags_CL15 Id22"/>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cdtMasterTags_CL16 Id23"/>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cdtMasterTags_CL17 Id24"/>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cdtMasterTags_CL18 Id25"/>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cdtMasterTags_CL19 Id26"/>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cdtMasterTags_CL20 Id27"/>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cdtMasterTags"/>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3671" r:id="rId1"/>
    <p:sldLayoutId id="2147483676" r:id="rId2"/>
    <p:sldLayoutId id="2147483678" r:id="rId3"/>
    <p:sldLayoutId id="2147483679" r:id="rId4"/>
    <p:sldLayoutId id="2147483693" r:id="rId5"/>
    <p:sldLayoutId id="2147483670" r:id="rId6"/>
    <p:sldLayoutId id="2147483692" r:id="rId7"/>
    <p:sldLayoutId id="2147483694" r:id="rId8"/>
    <p:sldLayoutId id="2147483683" r:id="rId9"/>
    <p:sldLayoutId id="2147483681" r:id="rId10"/>
    <p:sldLayoutId id="2147483695" r:id="rId11"/>
    <p:sldLayoutId id="2147483691" r:id="rId12"/>
    <p:sldLayoutId id="2147483684" r:id="rId13"/>
    <p:sldLayoutId id="2147483685" r:id="rId14"/>
    <p:sldLayoutId id="2147483686" r:id="rId15"/>
    <p:sldLayoutId id="2147483688" r:id="rId16"/>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000" b="1" baseline="0">
          <a:solidFill>
            <a:schemeClr val="dk2"/>
          </a:solidFill>
          <a:latin typeface="Arial" pitchFamily="34" charset="0"/>
          <a:ea typeface="+mj-ea"/>
          <a:cs typeface="Arial" pitchFamily="34" charset="0"/>
        </a:defRPr>
      </a:lvl1pPr>
      <a:lvl2pPr algn="l" rtl="0" eaLnBrk="1" fontAlgn="base" hangingPunct="1">
        <a:spcBef>
          <a:spcPct val="0"/>
        </a:spcBef>
        <a:spcAft>
          <a:spcPct val="0"/>
        </a:spcAft>
        <a:defRPr sz="2000" b="1">
          <a:solidFill>
            <a:schemeClr val="tx1"/>
          </a:solidFill>
          <a:latin typeface="Arial" charset="0"/>
          <a:ea typeface="ＭＳ Ｐゴシック" charset="-128"/>
        </a:defRPr>
      </a:lvl2pPr>
      <a:lvl3pPr algn="l" rtl="0" eaLnBrk="1" fontAlgn="base" hangingPunct="1">
        <a:spcBef>
          <a:spcPct val="0"/>
        </a:spcBef>
        <a:spcAft>
          <a:spcPct val="0"/>
        </a:spcAft>
        <a:defRPr sz="2000" b="1">
          <a:solidFill>
            <a:schemeClr val="tx1"/>
          </a:solidFill>
          <a:latin typeface="Arial" charset="0"/>
          <a:ea typeface="ＭＳ Ｐゴシック" charset="-128"/>
        </a:defRPr>
      </a:lvl3pPr>
      <a:lvl4pPr algn="l" rtl="0" eaLnBrk="1" fontAlgn="base" hangingPunct="1">
        <a:spcBef>
          <a:spcPct val="0"/>
        </a:spcBef>
        <a:spcAft>
          <a:spcPct val="0"/>
        </a:spcAft>
        <a:defRPr sz="2000" b="1">
          <a:solidFill>
            <a:schemeClr val="tx1"/>
          </a:solidFill>
          <a:latin typeface="Arial" charset="0"/>
          <a:ea typeface="ＭＳ Ｐゴシック" charset="-128"/>
        </a:defRPr>
      </a:lvl4pPr>
      <a:lvl5pPr algn="l" rtl="0" eaLnBrk="1" fontAlgn="base" hangingPunct="1">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dk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image" Target="../media/image5.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hyperlink" Target="mailto:madison@edainc.net"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5.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Configurators for Solid Edge</a:t>
            </a:r>
            <a:endParaRPr lang="en-US" dirty="0"/>
          </a:p>
        </p:txBody>
      </p:sp>
      <p:sp>
        <p:nvSpPr>
          <p:cNvPr id="3" name="Subtitle 2"/>
          <p:cNvSpPr>
            <a:spLocks noGrp="1"/>
          </p:cNvSpPr>
          <p:nvPr>
            <p:ph type="subTitle" idx="1"/>
          </p:nvPr>
        </p:nvSpPr>
        <p:spPr/>
        <p:txBody>
          <a:bodyPr/>
          <a:lstStyle/>
          <a:p>
            <a:r>
              <a:rPr lang="en-US" dirty="0" smtClean="0"/>
              <a:t>Madison Miner, Software Engineer, EDA, Inc.</a:t>
            </a:r>
            <a:endParaRPr lang="en-US" dirty="0"/>
          </a:p>
        </p:txBody>
      </p:sp>
    </p:spTree>
    <p:extLst>
      <p:ext uri="{BB962C8B-B14F-4D97-AF65-F5344CB8AC3E}">
        <p14:creationId xmlns:p14="http://schemas.microsoft.com/office/powerpoint/2010/main" val="357945345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Edge Design Configurator</a:t>
            </a:r>
            <a:endParaRPr lang="en-US" dirty="0"/>
          </a:p>
        </p:txBody>
      </p:sp>
      <p:sp>
        <p:nvSpPr>
          <p:cNvPr id="135171" name="Rectangle 3"/>
          <p:cNvSpPr>
            <a:spLocks noGrp="1" noChangeArrowheads="1"/>
          </p:cNvSpPr>
          <p:nvPr>
            <p:ph type="body" idx="4294967295"/>
          </p:nvPr>
        </p:nvSpPr>
        <p:spPr>
          <a:xfrm>
            <a:off x="539750" y="1412875"/>
            <a:ext cx="8208963" cy="4749800"/>
          </a:xfrm>
        </p:spPr>
        <p:txBody>
          <a:bodyPr/>
          <a:lstStyle/>
          <a:p>
            <a:endParaRPr lang="en-US" dirty="0" smtClean="0">
              <a:latin typeface="Arial" pitchFamily="34"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6941" y="0"/>
            <a:ext cx="2489113" cy="986451"/>
          </a:xfrm>
          <a:prstGeom prst="rect">
            <a:avLst/>
          </a:prstGeom>
        </p:spPr>
      </p:pic>
      <p:pic>
        <p:nvPicPr>
          <p:cNvPr id="3" name="SchaeferDemo-SEU14.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8600" y="1268413"/>
            <a:ext cx="8700910" cy="4894262"/>
          </a:xfrm>
          <a:prstGeom prst="rect">
            <a:avLst/>
          </a:prstGeom>
        </p:spPr>
      </p:pic>
    </p:spTree>
    <p:extLst>
      <p:ext uri="{BB962C8B-B14F-4D97-AF65-F5344CB8AC3E}">
        <p14:creationId xmlns:p14="http://schemas.microsoft.com/office/powerpoint/2010/main" val="4094861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4"/>
          <p:cNvSpPr>
            <a:spLocks noGrp="1" noChangeArrowheads="1"/>
          </p:cNvSpPr>
          <p:nvPr>
            <p:ph type="title"/>
          </p:nvPr>
        </p:nvSpPr>
        <p:spPr/>
        <p:txBody>
          <a:bodyPr/>
          <a:lstStyle/>
          <a:p>
            <a:r>
              <a:rPr lang="en-US" sz="3200" dirty="0" smtClean="0">
                <a:latin typeface="Arial" pitchFamily="34" charset="0"/>
              </a:rPr>
              <a:t>Thank you!  </a:t>
            </a:r>
            <a:br>
              <a:rPr lang="en-US" sz="3200" dirty="0" smtClean="0">
                <a:latin typeface="Arial" pitchFamily="34" charset="0"/>
              </a:rPr>
            </a:br>
            <a:r>
              <a:rPr lang="en-US" dirty="0" smtClean="0">
                <a:latin typeface="Arial" pitchFamily="34" charset="0"/>
              </a:rPr>
              <a:t>Questions?</a:t>
            </a:r>
          </a:p>
        </p:txBody>
      </p:sp>
      <p:sp>
        <p:nvSpPr>
          <p:cNvPr id="8" name="Textplatzhalter 7"/>
          <p:cNvSpPr>
            <a:spLocks noGrp="1"/>
          </p:cNvSpPr>
          <p:nvPr>
            <p:ph type="body" sz="quarter" idx="14"/>
          </p:nvPr>
        </p:nvSpPr>
        <p:spPr/>
        <p:txBody>
          <a:bodyPr/>
          <a:lstStyle/>
          <a:p>
            <a:r>
              <a:rPr lang="en-US" b="1" dirty="0" smtClean="0"/>
              <a:t>Madison Miner</a:t>
            </a:r>
            <a:br>
              <a:rPr lang="en-US" b="1" dirty="0" smtClean="0"/>
            </a:br>
            <a:r>
              <a:rPr lang="en-US" dirty="0" smtClean="0"/>
              <a:t>Software Engineer</a:t>
            </a:r>
            <a:br>
              <a:rPr lang="en-US" dirty="0" smtClean="0"/>
            </a:br>
            <a:r>
              <a:rPr lang="en-US" dirty="0" smtClean="0"/>
              <a:t>Engineering Design Automation, Inc.</a:t>
            </a:r>
          </a:p>
          <a:p>
            <a:r>
              <a:rPr lang="en-US" dirty="0" smtClean="0"/>
              <a:t>5747 </a:t>
            </a:r>
            <a:r>
              <a:rPr lang="en-US" dirty="0" err="1" smtClean="0"/>
              <a:t>Hannegan</a:t>
            </a:r>
            <a:r>
              <a:rPr lang="en-US" dirty="0" smtClean="0"/>
              <a:t> Rd.</a:t>
            </a:r>
            <a:br>
              <a:rPr lang="en-US" dirty="0" smtClean="0"/>
            </a:br>
            <a:r>
              <a:rPr lang="en-US" dirty="0" smtClean="0"/>
              <a:t>Bellingham, WA 98226</a:t>
            </a:r>
          </a:p>
          <a:p>
            <a:r>
              <a:rPr lang="en-US" dirty="0" smtClean="0"/>
              <a:t>Phone: (360) 398-1319</a:t>
            </a:r>
            <a:br>
              <a:rPr lang="en-US" dirty="0" smtClean="0"/>
            </a:br>
            <a:r>
              <a:rPr lang="en-US" dirty="0" smtClean="0"/>
              <a:t>Website: www.edainc.net</a:t>
            </a:r>
            <a:br>
              <a:rPr lang="en-US" dirty="0" smtClean="0"/>
            </a:br>
            <a:endParaRPr lang="en-US" dirty="0" smtClean="0"/>
          </a:p>
          <a:p>
            <a:r>
              <a:rPr lang="en-US" dirty="0" smtClean="0"/>
              <a:t>E-mail:</a:t>
            </a:r>
            <a:br>
              <a:rPr lang="en-US" dirty="0" smtClean="0"/>
            </a:br>
            <a:r>
              <a:rPr lang="en-US" dirty="0" smtClean="0">
                <a:hlinkClick r:id="rId3"/>
              </a:rPr>
              <a:t>madison@edainc.net</a:t>
            </a:r>
            <a:r>
              <a:rPr lang="en-US" dirty="0" smtClean="0"/>
              <a:t> </a:t>
            </a:r>
            <a:endParaRPr lang="en-US" b="1" dirty="0" smtClean="0"/>
          </a:p>
        </p:txBody>
      </p:sp>
      <p:pic>
        <p:nvPicPr>
          <p:cNvPr id="12" name="Bildplatzhalter 11"/>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916" y="1412875"/>
            <a:ext cx="4570168" cy="4752975"/>
          </a:xfrm>
        </p:spPr>
      </p:pic>
    </p:spTree>
    <p:extLst>
      <p:ext uri="{BB962C8B-B14F-4D97-AF65-F5344CB8AC3E}">
        <p14:creationId xmlns:p14="http://schemas.microsoft.com/office/powerpoint/2010/main" val="2917307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a:t>Presenter background</a:t>
            </a:r>
          </a:p>
        </p:txBody>
      </p:sp>
      <p:sp>
        <p:nvSpPr>
          <p:cNvPr id="135171" name="Rectangle 3"/>
          <p:cNvSpPr>
            <a:spLocks noGrp="1" noChangeArrowheads="1"/>
          </p:cNvSpPr>
          <p:nvPr>
            <p:ph type="body" idx="4294967295"/>
          </p:nvPr>
        </p:nvSpPr>
        <p:spPr>
          <a:xfrm>
            <a:off x="539750" y="1412875"/>
            <a:ext cx="8208963" cy="4749800"/>
          </a:xfrm>
        </p:spPr>
        <p:txBody>
          <a:bodyPr/>
          <a:lstStyle/>
          <a:p>
            <a:r>
              <a:rPr lang="en-US" b="1" dirty="0" smtClean="0"/>
              <a:t>EDA, Inc. (Engineering Design Automation, Inc.</a:t>
            </a:r>
            <a:endParaRPr lang="en-US" b="1" dirty="0" smtClean="0">
              <a:latin typeface="Arial" pitchFamily="34" charset="0"/>
            </a:endParaRPr>
          </a:p>
          <a:p>
            <a:endParaRPr lang="en-US" b="1" dirty="0" smtClean="0">
              <a:latin typeface="Arial" pitchFamily="34" charset="0"/>
            </a:endParaRPr>
          </a:p>
          <a:p>
            <a:pPr lvl="1"/>
            <a:r>
              <a:rPr lang="en-US" dirty="0"/>
              <a:t>EDA has been an automation consultant for over </a:t>
            </a:r>
            <a:r>
              <a:rPr lang="en-US" dirty="0" smtClean="0"/>
              <a:t>23 </a:t>
            </a:r>
            <a:r>
              <a:rPr lang="en-US" dirty="0"/>
              <a:t>years.</a:t>
            </a:r>
            <a:br>
              <a:rPr lang="en-US" dirty="0"/>
            </a:br>
            <a:endParaRPr lang="en-US" dirty="0"/>
          </a:p>
          <a:p>
            <a:pPr lvl="1"/>
            <a:r>
              <a:rPr lang="en-US" dirty="0"/>
              <a:t>Madison has been a software engineer @ EDA for </a:t>
            </a:r>
            <a:r>
              <a:rPr lang="en-US" dirty="0" smtClean="0"/>
              <a:t>11 years</a:t>
            </a:r>
            <a:r>
              <a:rPr lang="en-US" dirty="0"/>
              <a:t>.</a:t>
            </a:r>
            <a:br>
              <a:rPr lang="en-US" dirty="0"/>
            </a:br>
            <a:endParaRPr lang="en-US" dirty="0"/>
          </a:p>
          <a:p>
            <a:pPr lvl="1"/>
            <a:r>
              <a:rPr lang="en-US" dirty="0"/>
              <a:t>EDA has experience automating Solid Edge, SolidWorks, AutoCAD, Google </a:t>
            </a:r>
            <a:r>
              <a:rPr lang="en-US" dirty="0" err="1"/>
              <a:t>SketchUp</a:t>
            </a:r>
            <a:r>
              <a:rPr lang="en-US" dirty="0"/>
              <a:t>, MS Office and </a:t>
            </a:r>
            <a:r>
              <a:rPr lang="en-US" dirty="0" smtClean="0"/>
              <a:t>developing custom applications.</a:t>
            </a:r>
            <a:r>
              <a:rPr lang="en-US" dirty="0"/>
              <a:t/>
            </a:r>
            <a:br>
              <a:rPr lang="en-US" dirty="0"/>
            </a:br>
            <a:endParaRPr lang="en-US" dirty="0"/>
          </a:p>
          <a:p>
            <a:pPr lvl="1"/>
            <a:r>
              <a:rPr lang="en-US" dirty="0"/>
              <a:t>EDA has </a:t>
            </a:r>
            <a:r>
              <a:rPr lang="en-US" dirty="0" smtClean="0"/>
              <a:t>automated product configuration, </a:t>
            </a:r>
            <a:r>
              <a:rPr lang="en-US" dirty="0"/>
              <a:t>quoting, drafting, design, engineering </a:t>
            </a:r>
            <a:r>
              <a:rPr lang="en-US" dirty="0" smtClean="0"/>
              <a:t>for numerous manufacturers.</a:t>
            </a:r>
          </a:p>
          <a:p>
            <a:pPr lvl="1"/>
            <a:endParaRPr lang="en-US" dirty="0" smtClean="0">
              <a:latin typeface="Arial" pitchFamily="34" charset="0"/>
            </a:endParaRPr>
          </a:p>
          <a:p>
            <a:pPr lvl="1"/>
            <a:r>
              <a:rPr lang="en-US" dirty="0"/>
              <a:t>EDA </a:t>
            </a:r>
            <a:r>
              <a:rPr lang="en-US" dirty="0" smtClean="0"/>
              <a:t>is a Siemens PLM Solution Partner for Solid Edge.</a:t>
            </a:r>
            <a:endParaRPr lang="en-US" dirty="0"/>
          </a:p>
          <a:p>
            <a:pPr lvl="1"/>
            <a:endParaRPr lang="en-US" dirty="0">
              <a:latin typeface="Arial" pitchFamily="34" charset="0"/>
            </a:endParaRPr>
          </a:p>
          <a:p>
            <a:pPr lvl="1"/>
            <a:endParaRPr lang="en-US" dirty="0" smtClean="0">
              <a:latin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9956" y="0"/>
            <a:ext cx="2489113" cy="986451"/>
          </a:xfrm>
          <a:prstGeom prst="rect">
            <a:avLst/>
          </a:prstGeom>
        </p:spPr>
      </p:pic>
      <p:pic>
        <p:nvPicPr>
          <p:cNvPr id="1026" name="Picture 2" descr="D:\EDA\Documents\SiemensPLMPartner\Siemens-PLM-Partner-Emblem-.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475" y="5634839"/>
            <a:ext cx="1717675" cy="86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19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4"/>
          <p:cNvSpPr>
            <a:spLocks noGrp="1" noChangeArrowheads="1"/>
          </p:cNvSpPr>
          <p:nvPr>
            <p:ph type="title"/>
          </p:nvPr>
        </p:nvSpPr>
        <p:spPr/>
        <p:txBody>
          <a:bodyPr/>
          <a:lstStyle/>
          <a:p>
            <a:r>
              <a:rPr lang="en-US" dirty="0" smtClean="0">
                <a:latin typeface="Arial" pitchFamily="34" charset="0"/>
              </a:rPr>
              <a:t>Questions to be answered during this presentation</a:t>
            </a:r>
          </a:p>
        </p:txBody>
      </p:sp>
      <p:sp>
        <p:nvSpPr>
          <p:cNvPr id="11" name="Textplatzhalter 10"/>
          <p:cNvSpPr>
            <a:spLocks noGrp="1"/>
          </p:cNvSpPr>
          <p:nvPr>
            <p:ph type="body" sz="quarter" idx="14"/>
          </p:nvPr>
        </p:nvSpPr>
        <p:spPr/>
        <p:txBody>
          <a:bodyPr/>
          <a:lstStyle/>
          <a:p>
            <a:pPr lvl="1"/>
            <a:r>
              <a:rPr lang="en-US" dirty="0" smtClean="0"/>
              <a:t>What is a configurator?	</a:t>
            </a:r>
          </a:p>
          <a:p>
            <a:pPr lvl="1"/>
            <a:r>
              <a:rPr lang="en-US" dirty="0" smtClean="0"/>
              <a:t>Who benefits from a configurator? 	</a:t>
            </a:r>
          </a:p>
          <a:p>
            <a:pPr lvl="1"/>
            <a:r>
              <a:rPr lang="en-US" dirty="0" smtClean="0"/>
              <a:t>What qualities should you look for in a good configurator?	</a:t>
            </a:r>
          </a:p>
          <a:p>
            <a:pPr lvl="1"/>
            <a:r>
              <a:rPr lang="en-US" dirty="0" smtClean="0"/>
              <a:t>Sample applications built by EDA (web and non-web based) 	</a:t>
            </a:r>
          </a:p>
          <a:p>
            <a:pPr lvl="1"/>
            <a:r>
              <a:rPr lang="en-US" dirty="0" smtClean="0"/>
              <a:t>Q &amp; A	</a:t>
            </a:r>
          </a:p>
        </p:txBody>
      </p:sp>
    </p:spTree>
    <p:extLst>
      <p:ext uri="{BB962C8B-B14F-4D97-AF65-F5344CB8AC3E}">
        <p14:creationId xmlns:p14="http://schemas.microsoft.com/office/powerpoint/2010/main" val="361236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p:txBody>
          <a:bodyPr/>
          <a:lstStyle/>
          <a:p>
            <a:r>
              <a:rPr lang="en-US" dirty="0" smtClean="0">
                <a:latin typeface="Arial" pitchFamily="34" charset="0"/>
              </a:rPr>
              <a:t>What is a configurator for Solid Edge?</a:t>
            </a:r>
          </a:p>
        </p:txBody>
      </p:sp>
      <p:sp>
        <p:nvSpPr>
          <p:cNvPr id="136195" name="Rectangle 3"/>
          <p:cNvSpPr>
            <a:spLocks noGrp="1" noChangeArrowheads="1"/>
          </p:cNvSpPr>
          <p:nvPr>
            <p:ph type="body" idx="4294967295"/>
          </p:nvPr>
        </p:nvSpPr>
        <p:spPr>
          <a:noFill/>
        </p:spPr>
        <p:txBody>
          <a:bodyPr/>
          <a:lstStyle/>
          <a:p>
            <a:r>
              <a:rPr lang="en-US" b="1" dirty="0" smtClean="0">
                <a:solidFill>
                  <a:schemeClr val="accent3"/>
                </a:solidFill>
              </a:rPr>
              <a:t>Creates </a:t>
            </a:r>
            <a:r>
              <a:rPr lang="en-US" b="1" dirty="0">
                <a:solidFill>
                  <a:schemeClr val="accent3"/>
                </a:solidFill>
              </a:rPr>
              <a:t>configured Solid Edge parts, assemblies, drawings from simple user input </a:t>
            </a:r>
            <a:r>
              <a:rPr lang="en-US" b="1" dirty="0" smtClean="0">
                <a:solidFill>
                  <a:schemeClr val="accent3"/>
                </a:solidFill>
              </a:rPr>
              <a:t>– many different </a:t>
            </a:r>
            <a:r>
              <a:rPr lang="en-US" b="1" dirty="0">
                <a:solidFill>
                  <a:schemeClr val="accent3"/>
                </a:solidFill>
              </a:rPr>
              <a:t>levels of Solid Edge </a:t>
            </a:r>
            <a:r>
              <a:rPr lang="en-US" b="1" dirty="0" smtClean="0">
                <a:solidFill>
                  <a:schemeClr val="accent3"/>
                </a:solidFill>
              </a:rPr>
              <a:t>Automation possible</a:t>
            </a:r>
            <a:endParaRPr lang="en-US" b="1" dirty="0" smtClean="0">
              <a:solidFill>
                <a:schemeClr val="accent3"/>
              </a:solidFill>
              <a:latin typeface="Arial" pitchFamily="34" charset="0"/>
            </a:endParaRPr>
          </a:p>
          <a:p>
            <a:endParaRPr lang="en-US" b="1" dirty="0" smtClean="0">
              <a:solidFill>
                <a:schemeClr val="hlink"/>
              </a:solidFill>
              <a:latin typeface="Arial" pitchFamily="34" charset="0"/>
            </a:endParaRPr>
          </a:p>
          <a:p>
            <a:r>
              <a:rPr lang="en-US" dirty="0" smtClean="0"/>
              <a:t>Configurators can be very simple – </a:t>
            </a:r>
            <a:r>
              <a:rPr lang="en-US" b="1" dirty="0" smtClean="0"/>
              <a:t>Basic</a:t>
            </a:r>
            <a:r>
              <a:rPr lang="en-US" dirty="0" smtClean="0"/>
              <a:t>: setting up parametric models in Solid Edge and controlling them via the Variables Table.</a:t>
            </a:r>
          </a:p>
          <a:p>
            <a:endParaRPr lang="en-US" dirty="0" smtClean="0">
              <a:latin typeface="Arial" pitchFamily="34" charset="0"/>
            </a:endParaRPr>
          </a:p>
          <a:p>
            <a:pPr>
              <a:buFontTx/>
              <a:buNone/>
            </a:pPr>
            <a:r>
              <a:rPr lang="en-US" dirty="0" smtClean="0">
                <a:latin typeface="Arial" pitchFamily="34" charset="0"/>
              </a:rPr>
              <a:t>A </a:t>
            </a:r>
            <a:r>
              <a:rPr lang="en-US" b="1" dirty="0" smtClean="0">
                <a:latin typeface="Arial" pitchFamily="34" charset="0"/>
              </a:rPr>
              <a:t>more complex </a:t>
            </a:r>
            <a:r>
              <a:rPr lang="en-US" dirty="0" smtClean="0">
                <a:latin typeface="Arial" pitchFamily="34" charset="0"/>
              </a:rPr>
              <a:t>configurator application might include links from the Solid Edge Variables Table to an Excel spreadsheet that contains design calculations.</a:t>
            </a:r>
          </a:p>
          <a:p>
            <a:endParaRPr lang="en-US" dirty="0" smtClean="0">
              <a:latin typeface="Arial" pitchFamily="34" charset="0"/>
            </a:endParaRPr>
          </a:p>
          <a:p>
            <a:r>
              <a:rPr lang="en-US" dirty="0" smtClean="0"/>
              <a:t>The </a:t>
            </a:r>
            <a:r>
              <a:rPr lang="en-US" b="1" dirty="0" smtClean="0"/>
              <a:t>most automated solution </a:t>
            </a:r>
            <a:r>
              <a:rPr lang="en-US" dirty="0" smtClean="0"/>
              <a:t>would include file management (making new copies, renaming, relinking files), might include a web-interface for customers or outside sales, and would create not only Solid Edge models &amp; drawings, but also manufacturing files like DXF, DWG, or SAT files.  </a:t>
            </a:r>
            <a:endParaRPr lang="en-US" dirty="0" smtClean="0">
              <a:latin typeface="Arial" pitchFamily="34" charset="0"/>
            </a:endParaRPr>
          </a:p>
        </p:txBody>
      </p:sp>
    </p:spTree>
    <p:extLst>
      <p:ext uri="{BB962C8B-B14F-4D97-AF65-F5344CB8AC3E}">
        <p14:creationId xmlns:p14="http://schemas.microsoft.com/office/powerpoint/2010/main" val="2967658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p:txBody>
          <a:bodyPr/>
          <a:lstStyle/>
          <a:p>
            <a:r>
              <a:rPr lang="en-US" dirty="0" smtClean="0"/>
              <a:t>What type of company needs a configurator?</a:t>
            </a:r>
            <a:endParaRPr lang="en-US" dirty="0" smtClean="0">
              <a:latin typeface="Arial" pitchFamily="34" charset="0"/>
            </a:endParaRPr>
          </a:p>
        </p:txBody>
      </p:sp>
      <p:sp>
        <p:nvSpPr>
          <p:cNvPr id="136195" name="Rectangle 3"/>
          <p:cNvSpPr>
            <a:spLocks noGrp="1" noChangeArrowheads="1"/>
          </p:cNvSpPr>
          <p:nvPr>
            <p:ph type="body" idx="4294967295"/>
          </p:nvPr>
        </p:nvSpPr>
        <p:spPr>
          <a:noFill/>
        </p:spPr>
        <p:txBody>
          <a:bodyPr/>
          <a:lstStyle/>
          <a:p>
            <a:r>
              <a:rPr lang="en-US" b="1" dirty="0" smtClean="0">
                <a:solidFill>
                  <a:schemeClr val="accent3"/>
                </a:solidFill>
              </a:rPr>
              <a:t>Companies that </a:t>
            </a:r>
            <a:r>
              <a:rPr lang="en-US" b="1" dirty="0">
                <a:solidFill>
                  <a:schemeClr val="accent3"/>
                </a:solidFill>
              </a:rPr>
              <a:t>design custom </a:t>
            </a:r>
            <a:r>
              <a:rPr lang="en-US" b="1" dirty="0" smtClean="0">
                <a:solidFill>
                  <a:schemeClr val="accent3"/>
                </a:solidFill>
              </a:rPr>
              <a:t>products:</a:t>
            </a:r>
            <a:r>
              <a:rPr lang="en-US" dirty="0" smtClean="0"/>
              <a:t> Their customers can select custom sizes, add and remove product options</a:t>
            </a:r>
          </a:p>
          <a:p>
            <a:endParaRPr lang="en-US" dirty="0" smtClean="0">
              <a:latin typeface="Arial" pitchFamily="34" charset="0"/>
            </a:endParaRPr>
          </a:p>
          <a:p>
            <a:r>
              <a:rPr lang="en-US" b="1" dirty="0" smtClean="0">
                <a:solidFill>
                  <a:schemeClr val="accent3"/>
                </a:solidFill>
              </a:rPr>
              <a:t>Companies in competitive marketplaces: </a:t>
            </a:r>
            <a:r>
              <a:rPr lang="en-US" dirty="0" smtClean="0">
                <a:latin typeface="Arial" pitchFamily="34" charset="0"/>
              </a:rPr>
              <a:t>A configurator can significantly reduce the turnaround time from sales to manufacturing by restricting product configuration choices, generating custom parts &amp; drawings without human intervention, and allowing flat pattern or other files to go straight to manufacturing.</a:t>
            </a:r>
          </a:p>
          <a:p>
            <a:endParaRPr lang="en-US" dirty="0" smtClean="0">
              <a:latin typeface="Arial" pitchFamily="34" charset="0"/>
            </a:endParaRPr>
          </a:p>
          <a:p>
            <a:r>
              <a:rPr lang="en-US" b="1" dirty="0" smtClean="0">
                <a:solidFill>
                  <a:schemeClr val="accent3"/>
                </a:solidFill>
              </a:rPr>
              <a:t>Companies whose products have design rules: </a:t>
            </a:r>
            <a:r>
              <a:rPr lang="en-US" dirty="0" smtClean="0"/>
              <a:t>In order to use a configurator, the product must be able to be automated using design rules.  </a:t>
            </a:r>
          </a:p>
          <a:p>
            <a:endParaRPr lang="en-US" dirty="0">
              <a:latin typeface="Arial" pitchFamily="34" charset="0"/>
            </a:endParaRPr>
          </a:p>
          <a:p>
            <a:r>
              <a:rPr lang="en-US" b="1" dirty="0" smtClean="0">
                <a:solidFill>
                  <a:schemeClr val="accent3"/>
                </a:solidFill>
              </a:rPr>
              <a:t>For example: </a:t>
            </a:r>
            <a:r>
              <a:rPr lang="en-US" dirty="0" smtClean="0"/>
              <a:t>Conveyors, enclosures, steel structures, pressure vessels, elevators, office furniture.  </a:t>
            </a:r>
            <a:endParaRPr lang="en-US" dirty="0"/>
          </a:p>
          <a:p>
            <a:endParaRPr lang="en-US" dirty="0" smtClean="0">
              <a:latin typeface="Arial" pitchFamily="34" charset="0"/>
            </a:endParaRPr>
          </a:p>
        </p:txBody>
      </p:sp>
    </p:spTree>
    <p:extLst>
      <p:ext uri="{BB962C8B-B14F-4D97-AF65-F5344CB8AC3E}">
        <p14:creationId xmlns:p14="http://schemas.microsoft.com/office/powerpoint/2010/main" val="17206121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idx="4294967295"/>
          </p:nvPr>
        </p:nvSpPr>
        <p:spPr/>
        <p:txBody>
          <a:bodyPr/>
          <a:lstStyle/>
          <a:p>
            <a:r>
              <a:rPr lang="en-US" dirty="0" smtClean="0"/>
              <a:t>Qualities of </a:t>
            </a:r>
            <a:r>
              <a:rPr lang="en-US" dirty="0"/>
              <a:t>good </a:t>
            </a:r>
            <a:r>
              <a:rPr lang="en-US" dirty="0" smtClean="0"/>
              <a:t>configurator software</a:t>
            </a:r>
            <a:endParaRPr lang="en-US" dirty="0" smtClean="0">
              <a:latin typeface="Arial" pitchFamily="34" charset="0"/>
            </a:endParaRPr>
          </a:p>
        </p:txBody>
      </p:sp>
      <p:sp>
        <p:nvSpPr>
          <p:cNvPr id="136195" name="Rectangle 3"/>
          <p:cNvSpPr>
            <a:spLocks noGrp="1" noChangeArrowheads="1"/>
          </p:cNvSpPr>
          <p:nvPr>
            <p:ph type="body" idx="4294967295"/>
          </p:nvPr>
        </p:nvSpPr>
        <p:spPr>
          <a:noFill/>
        </p:spPr>
        <p:txBody>
          <a:bodyPr/>
          <a:lstStyle/>
          <a:p>
            <a:r>
              <a:rPr lang="en-US" b="1" dirty="0" smtClean="0">
                <a:solidFill>
                  <a:schemeClr val="accent3"/>
                </a:solidFill>
              </a:rPr>
              <a:t>Utilizes widely available software to store design info:</a:t>
            </a:r>
            <a:r>
              <a:rPr lang="en-US" dirty="0" smtClean="0"/>
              <a:t> Most companies already use MS Excel to store design calculations and product options.  Beware of configurator software that requires you to store design info in formats that can’t be accessed or maintained by your own engineers.</a:t>
            </a:r>
          </a:p>
          <a:p>
            <a:endParaRPr lang="en-US" dirty="0" smtClean="0">
              <a:latin typeface="Arial" pitchFamily="34" charset="0"/>
            </a:endParaRPr>
          </a:p>
          <a:p>
            <a:r>
              <a:rPr lang="en-US" b="1" dirty="0" smtClean="0">
                <a:solidFill>
                  <a:schemeClr val="accent3"/>
                </a:solidFill>
              </a:rPr>
              <a:t>Creates multiple types of output files: </a:t>
            </a:r>
            <a:r>
              <a:rPr lang="en-US" dirty="0" smtClean="0"/>
              <a:t>Configured </a:t>
            </a:r>
            <a:r>
              <a:rPr lang="en-US" dirty="0"/>
              <a:t>3D models are </a:t>
            </a:r>
            <a:r>
              <a:rPr lang="en-US" dirty="0" smtClean="0"/>
              <a:t>just the </a:t>
            </a:r>
            <a:r>
              <a:rPr lang="en-US" dirty="0"/>
              <a:t>first </a:t>
            </a:r>
            <a:r>
              <a:rPr lang="en-US" dirty="0" smtClean="0"/>
              <a:t>step. 2D proposal </a:t>
            </a:r>
            <a:r>
              <a:rPr lang="en-US" dirty="0"/>
              <a:t>&amp; approval drawings, manufacturing detail drawings, </a:t>
            </a:r>
            <a:r>
              <a:rPr lang="en-US" dirty="0" smtClean="0"/>
              <a:t>flat </a:t>
            </a:r>
            <a:r>
              <a:rPr lang="en-US" dirty="0"/>
              <a:t>patterns, </a:t>
            </a:r>
            <a:r>
              <a:rPr lang="en-US" dirty="0" smtClean="0"/>
              <a:t>and </a:t>
            </a:r>
            <a:r>
              <a:rPr lang="en-US" dirty="0"/>
              <a:t>PDF </a:t>
            </a:r>
            <a:r>
              <a:rPr lang="en-US" dirty="0" smtClean="0"/>
              <a:t>files </a:t>
            </a:r>
            <a:r>
              <a:rPr lang="en-US" dirty="0"/>
              <a:t>are also crucial for most companies.  Make sure the configurator you are considering can output all the specific types of files your company will need.</a:t>
            </a:r>
            <a:endParaRPr lang="en-US" dirty="0" smtClean="0">
              <a:latin typeface="Arial" pitchFamily="34" charset="0"/>
            </a:endParaRPr>
          </a:p>
          <a:p>
            <a:endParaRPr lang="en-US" dirty="0" smtClean="0">
              <a:latin typeface="Arial" pitchFamily="34" charset="0"/>
            </a:endParaRPr>
          </a:p>
          <a:p>
            <a:r>
              <a:rPr lang="en-US" b="1" dirty="0">
                <a:solidFill>
                  <a:schemeClr val="accent3"/>
                </a:solidFill>
              </a:rPr>
              <a:t>Has a Web-based </a:t>
            </a:r>
            <a:r>
              <a:rPr lang="en-US" b="1" dirty="0" smtClean="0">
                <a:solidFill>
                  <a:schemeClr val="accent3"/>
                </a:solidFill>
              </a:rPr>
              <a:t>interface/option: </a:t>
            </a:r>
            <a:r>
              <a:rPr lang="en-US" dirty="0" smtClean="0"/>
              <a:t>Web based applications allow the company to open the configurator up to outside sales, or to customers.  Also can simplify program updates.  Makes configurator available 24-7, worldwide.</a:t>
            </a:r>
            <a:endParaRPr lang="en-US" dirty="0" smtClean="0">
              <a:latin typeface="Arial" pitchFamily="34" charset="0"/>
            </a:endParaRPr>
          </a:p>
        </p:txBody>
      </p:sp>
    </p:spTree>
    <p:extLst>
      <p:ext uri="{BB962C8B-B14F-4D97-AF65-F5344CB8AC3E}">
        <p14:creationId xmlns:p14="http://schemas.microsoft.com/office/powerpoint/2010/main" val="2088005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EDA Edge Design Configurator</a:t>
            </a:r>
            <a:endParaRPr lang="en-US" dirty="0"/>
          </a:p>
        </p:txBody>
      </p:sp>
      <p:sp>
        <p:nvSpPr>
          <p:cNvPr id="135171" name="Rectangle 3"/>
          <p:cNvSpPr>
            <a:spLocks noGrp="1" noChangeArrowheads="1"/>
          </p:cNvSpPr>
          <p:nvPr>
            <p:ph type="body" idx="4294967295"/>
          </p:nvPr>
        </p:nvSpPr>
        <p:spPr>
          <a:xfrm>
            <a:off x="539750" y="1412875"/>
            <a:ext cx="8208963" cy="4749800"/>
          </a:xfrm>
        </p:spPr>
        <p:txBody>
          <a:bodyPr/>
          <a:lstStyle/>
          <a:p>
            <a:endParaRPr lang="en-US" b="1" dirty="0" smtClean="0">
              <a:latin typeface="Arial" pitchFamily="34" charset="0"/>
            </a:endParaRPr>
          </a:p>
          <a:p>
            <a:endParaRPr lang="en-US" b="1" dirty="0" smtClean="0">
              <a:latin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6941" y="0"/>
            <a:ext cx="2489113" cy="986451"/>
          </a:xfrm>
          <a:prstGeom prst="rect">
            <a:avLst/>
          </a:prstGeom>
        </p:spPr>
      </p:pic>
      <p:pic>
        <p:nvPicPr>
          <p:cNvPr id="2051" name="Picture 3" descr="D:\EDA\Documents\SolidEdgeUniversity\SEU14\PowerPointPresentations\EdgeDesignConfiguratorDiagra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27" y="1461268"/>
            <a:ext cx="7948274" cy="484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0820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EDA Configurator examples</a:t>
            </a:r>
            <a:endParaRPr lang="en-US" dirty="0"/>
          </a:p>
        </p:txBody>
      </p:sp>
      <p:sp>
        <p:nvSpPr>
          <p:cNvPr id="135171" name="Rectangle 3"/>
          <p:cNvSpPr>
            <a:spLocks noGrp="1" noChangeArrowheads="1"/>
          </p:cNvSpPr>
          <p:nvPr>
            <p:ph type="body" idx="4294967295"/>
          </p:nvPr>
        </p:nvSpPr>
        <p:spPr>
          <a:xfrm>
            <a:off x="539750" y="1412875"/>
            <a:ext cx="8208963" cy="4749800"/>
          </a:xfrm>
        </p:spPr>
        <p:txBody>
          <a:bodyPr/>
          <a:lstStyle/>
          <a:p>
            <a:r>
              <a:rPr lang="en-US" b="1" dirty="0" smtClean="0">
                <a:solidFill>
                  <a:schemeClr val="accent3"/>
                </a:solidFill>
              </a:rPr>
              <a:t>Solid Edge Automation Applications Developed by EDA, Inc. </a:t>
            </a:r>
          </a:p>
          <a:p>
            <a:endParaRPr lang="en-US" b="1" dirty="0" smtClean="0">
              <a:latin typeface="Arial" pitchFamily="34" charset="0"/>
            </a:endParaRPr>
          </a:p>
          <a:p>
            <a:pPr lvl="1"/>
            <a:r>
              <a:rPr lang="en-US" dirty="0" smtClean="0"/>
              <a:t>A Web-based solution: custom shims ordered online, Solid Edge models, drawings &amp; flat pattern files generated automatically with shipping documents by the configurator.</a:t>
            </a:r>
          </a:p>
          <a:p>
            <a:pPr lvl="1"/>
            <a:endParaRPr lang="en-US" dirty="0"/>
          </a:p>
          <a:p>
            <a:pPr lvl="1"/>
            <a:r>
              <a:rPr lang="en-US" dirty="0" smtClean="0"/>
              <a:t>Non-web based solution: custom electrical enclosures configured by engineers in MS Excel, then a single click creates new Solid Edge models, assemblies, assembly and part drawings, flat patterns, DXF &amp; SAT files for manufacturing, and PDF files.</a:t>
            </a:r>
          </a:p>
          <a:p>
            <a:pPr lvl="1"/>
            <a:endParaRPr lang="en-US" dirty="0"/>
          </a:p>
          <a:p>
            <a:pPr lvl="1"/>
            <a:r>
              <a:rPr lang="en-US" dirty="0" smtClean="0"/>
              <a:t>EDA’s Edge Design configurator can be used for either type of solution, works with existing Solid Edge models &amp; existing Excel design spreadsheets.</a:t>
            </a:r>
            <a:endParaRPr lang="en-US" dirty="0" smtClean="0">
              <a:latin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6941" y="0"/>
            <a:ext cx="2489113" cy="986451"/>
          </a:xfrm>
          <a:prstGeom prst="rect">
            <a:avLst/>
          </a:prstGeom>
        </p:spPr>
      </p:pic>
    </p:spTree>
    <p:extLst>
      <p:ext uri="{BB962C8B-B14F-4D97-AF65-F5344CB8AC3E}">
        <p14:creationId xmlns:p14="http://schemas.microsoft.com/office/powerpoint/2010/main" val="4281300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Web-based Solution</a:t>
            </a:r>
            <a:endParaRPr lang="en-US" dirty="0"/>
          </a:p>
        </p:txBody>
      </p:sp>
      <p:sp>
        <p:nvSpPr>
          <p:cNvPr id="135171" name="Rectangle 3"/>
          <p:cNvSpPr>
            <a:spLocks noGrp="1" noChangeArrowheads="1"/>
          </p:cNvSpPr>
          <p:nvPr>
            <p:ph type="body" idx="4294967295"/>
          </p:nvPr>
        </p:nvSpPr>
        <p:spPr>
          <a:xfrm>
            <a:off x="539750" y="1412875"/>
            <a:ext cx="8208963" cy="4749800"/>
          </a:xfrm>
        </p:spPr>
        <p:txBody>
          <a:bodyPr/>
          <a:lstStyle/>
          <a:p>
            <a:endParaRPr lang="en-US" dirty="0" smtClean="0">
              <a:latin typeface="Arial" pitchFamily="34"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6941" y="0"/>
            <a:ext cx="2489113" cy="986451"/>
          </a:xfrm>
          <a:prstGeom prst="rect">
            <a:avLst/>
          </a:prstGeom>
        </p:spPr>
      </p:pic>
      <p:pic>
        <p:nvPicPr>
          <p:cNvPr id="2" name="ShimShackDemo-SEU14.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7663" y="1268413"/>
            <a:ext cx="8604250" cy="4839891"/>
          </a:xfrm>
          <a:prstGeom prst="rect">
            <a:avLst/>
          </a:prstGeom>
        </p:spPr>
      </p:pic>
    </p:spTree>
    <p:extLst>
      <p:ext uri="{BB962C8B-B14F-4D97-AF65-F5344CB8AC3E}">
        <p14:creationId xmlns:p14="http://schemas.microsoft.com/office/powerpoint/2010/main" val="3447533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DT_CUSTOMER" val="Siemens_I_2013"/>
  <p:tag name="CDT_CUSTOMER_NAME" val="Siemens AG, Industry Sector"/>
  <p:tag name="CDT_VERSION" val="4.1.2.0"/>
  <p:tag name="CDT_CREATORVERSION" val="4.1.2.0"/>
  <p:tag name="CDT_TEMPLATEVERSION" val="2.0.0"/>
  <p:tag name="CDT_LANGUAGE" val="1033"/>
  <p:tag name="CDT_FONTSET" val="Arial"/>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326,7-720"/>
  <p:tag name="CDT_MASTERSHAPE2" val="14:0-0-326,7-720"/>
  <p:tag name="CDT_MASTERSHAPE3" val="57350:326,7-19,75-116,9738-700,25"/>
  <p:tag name="CDT_MASTERSHAPE4" val="57351:295,7487-19,75-30,95134-700,25"/>
  <p:tag name="CDT_MASTERSHAPE5" val="11:0-42,5-76,20732-136,063"/>
  <p:tag name="CDT_MASTERSHAPE6" val="10:485,5-0-34-720"/>
  <p:tag name="CDT_MASTERSHAPE7" val="2:485,5-484,75-34-235,25"/>
  <p:tag name="CDT_MASTERSHAPE8" val="15:0-360-0,1250394-0,1250394"/>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406,08-720"/>
  <p:tag name="CDT_MASTERSHAPE2" val="12:0-0-406,08-720"/>
  <p:tag name="CDT_MASTERSHAPE3" val="57350:289,1062-19,75-116,9738-700,25"/>
  <p:tag name="CDT_MASTERSHAPE4" val="57351:406,08-19,75-30,95134-700,25"/>
  <p:tag name="CDT_MASTERSHAPE5" val="11:0-42,5-76,20732-136,063"/>
  <p:tag name="CDT_MASTERSHAPE6" val="16:0-360-0,1250394-0,1250394"/>
  <p:tag name="CDT_MASTERSHAPE7" val="10:485,5-0-34-720"/>
  <p:tag name="CDT_MASTERSHAPE8" val="15:485,5-484,75-34-235,2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90,6199-19,75-148,1732-700,25"/>
  <p:tag name="CDT_MASTERSHAPE4" val="11:0-42,5-76,20732-136,063"/>
  <p:tag name="CDT_MASTERSHAPE5" val="16:0-360-0,1250394-0,1250394"/>
  <p:tag name="CDT_MASTERSHAPE6" val="10:485,5-0-34-720"/>
  <p:tag name="CDT_MASTERSHAPE7" val="14:485,5-484,75-34-235,25"/>
  <p:tag name="CDT_MASTERSHAPE8" val="57351:190,62-19,75-30,95134-700,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86,798-19,75-148,1732-700,25"/>
  <p:tag name="CDT_MASTERSHAPE4" val="11:0-42,5-76,20732-136,063"/>
  <p:tag name="CDT_MASTERSHAPE5" val="16:0-360-0,1250394-0,1250394"/>
  <p:tag name="CDT_MASTERSHAPE6" val="14:485,5-0-34-720"/>
  <p:tag name="CDT_MASTERSHAPE7" val="15:485,5-484,75-34-235,25"/>
  <p:tag name="CDT_MASTERSHAPE8" val="57351:304-19,75-30,95134-700,25"/>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57359:0-0-326,75-720"/>
  <p:tag name="CDT_MASTERSHAPE2" val="57350:326,7501-19,75-116,9738-700,25"/>
  <p:tag name="CDT_MASTERSHAPE3" val="57351:295,7987-19,75-30,95134-700,25"/>
  <p:tag name="CDT_MASTERSHAPE4" val="8:0-575,5-63,37504-113,375"/>
  <p:tag name="CDT_MASTERSHAPE5" val="9:0-360-0,1250394-0,1250394"/>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406,5005-720"/>
  <p:tag name="CDT_MASTERSHAPE2" val="57350:289,5268-19,75-116,9738-700,25"/>
  <p:tag name="CDT_MASTERSHAPE3" val="57351:406,5005-19,75-30,95134-700,25"/>
  <p:tag name="CDT_MASTERSHAPE4" val="12:0-575,5-63,37504-113,375"/>
  <p:tag name="CDT_MASTERSHAPE5" val="9:0-360-0,1250394-0,1250394"/>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3:111,25-371,3751-374,25-348,625"/>
  <p:tag name="CDT_MASTERSHAPE2" val="2:0-0-99,87504-720"/>
  <p:tag name="CDT_MASTERSHAPE3" val="11:111,25-0-374,25-360"/>
  <p:tag name="CDT_MASTERSHAPE4" val="13:111,25-371,3751-374,25-348,625"/>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13:111,25-42,5-374,25-317,5"/>
  <p:tag name="CDT_MASTERSHAPE3" val="5:111,25-371,3751-374,25-348,625"/>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720"/>
  <p:tag name="CDT_PROT_HEIGHT" val="99,87504"/>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0008-374,25-646,3751"/>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317,5"/>
  <p:tag name="CDT_MASTERSHAPE3" val="4:111,25-371,375-374,25-317,5"/>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646,3751"/>
  <p:tag name="CDT_MASTERSHAPE3" val="13:304-42,5-181,5-646,3751"/>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04,0945"/>
  <p:tag name="CDT_MASTERSHAPE3" val="13:111,25-257,9528-374,25-215,4222"/>
  <p:tag name="CDT_MASTERSHAPE4" val="12:111,25-484,75-374,25-204,125"/>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317,5"/>
  <p:tag name="CDT_MASTERSHAPE3" val="4:111,25-371,375-181,375-317,5"/>
  <p:tag name="CDT_MASTERSHAPE4" val="5:304-42,5-181,5-317,5"/>
  <p:tag name="CDT_MASTERSHAPE5" val="6:304-371,375-181,5-317,5"/>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4:111,25-586,8279-374,25-102,0471"/>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 name="CDT_MASTERSHAPE3" val="5:111,25-586,8279-374,25-102,0471"/>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60,6249"/>
  <p:tag name="CDT_MASTERSHAPE3" val="13:111,25-314,4999-374,25-261,0001"/>
  <p:tag name="CDT_MASTERSHAPE4" val="7:111,25-586,8279-374,25-102,0471"/>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533"/>
  <p:tag name="CDT_MASTERSHAPE3" val="13:304-42,5-181,5-533"/>
  <p:tag name="CDT_MASTERSHAPE4" val="7:111,25-586,8279-374,25-102,0471"/>
</p:tagLst>
</file>

<file path=ppt/tags/tag3.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906"/>
  <p:tag name="CDT_PROT_LEFT" val="0"/>
  <p:tag name="CDT_PROT_WIDTH" val="200,7495"/>
  <p:tag name="CDT_PROT_HEIGHT" val="20,40945"/>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260,6249"/>
  <p:tag name="CDT_MASTERSHAPE3" val="13:111,2501-314,5-181,375-261"/>
  <p:tag name="CDT_MASTERSHAPE4" val="12:304-42,5-181,5-260,6249"/>
  <p:tag name="CDT_MASTERSHAPE5" val="15:304-314,4999-181,5-261,0001"/>
  <p:tag name="CDT_MASTERSHAPE6" val="9:111,25-586,8279-374,25-102,0471"/>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7:0-0-99,87504-720"/>
  <p:tag name="CDT_MASTERSHAPE2" val="13:519,5906-0-20,40945-200,7495"/>
  <p:tag name="CDT_MASTERSHAPE3" val="9:485,5-0-34-720"/>
  <p:tag name="CDT_MASTERSHAPE4" val="3079:111,25-42,50008-374,25-646,3751"/>
  <p:tag name="CDT_MASTERSHAPE5" val="12:519,5906-0-20,40945-98,37409"/>
  <p:tag name="CDT_MASTERSHAPE6" val="14:519,5906-212,1243-20,40945-507,8756"/>
  <p:tag name="CDT_MASTERSHAPE7" val="11:0-575,5001-63,50016-113,375"/>
  <p:tag name="CDT_MASTERSHAPE8" val="3078:0-0-99,87504-720"/>
  <p:tag name="CDT_MASTERSHAPE9" val="31:0-360-0,1250394-0,1250394"/>
  <p:tag name="CDT_MASTERSHAPE10" val="2:0-0-0-0"/>
  <p:tag name="CDT_MASTERSHAPE11" val="3:0-0-0-0"/>
  <p:tag name="CDT_MASTERSHAPE12" val="4:0-0-0-0"/>
  <p:tag name="CDT_MASTERSHAPE13" val="5:0-0-0-0"/>
  <p:tag name="CDT_MASTERSHAPE14" val="6:0-0-0-0"/>
  <p:tag name="CDT_MASTERSHAPE15" val="8:0-0-0-0"/>
  <p:tag name="CDT_MASTERSHAPE16" val="10:0-0-0-0"/>
  <p:tag name="CDT_MASTERSHAPE17" val="15:0-0-0-0"/>
  <p:tag name="CDT_MASTERSHAPE18" val="16:0-0-0-0"/>
  <p:tag name="CDT_MASTERSHAPE19" val="17:0-0-0-0"/>
  <p:tag name="CDT_MASTERSHAPE20" val="18:0-0-0-0"/>
  <p:tag name="CDT_MASTERSHAPE21" val="19:0-0-0-0"/>
  <p:tag name="CDT_MASTERSHAPE22" val="20:0-0-0-0"/>
  <p:tag name="CDT_MASTERSHAPE23" val="21:0-0-0-0"/>
  <p:tag name="CDT_MASTERSHAPE24" val="22:0-0-0-0"/>
  <p:tag name="CDT_MASTERSHAPE25" val="23:0-0-0-0"/>
  <p:tag name="CDT_MASTERSHAPE26" val="24:0-0-0-0"/>
  <p:tag name="CDT_MASTERSHAPE27" val="25:0-0-0-0"/>
  <p:tag name="CDT_MASTERSHAPE28" val="26:0-0-0-0"/>
  <p:tag name="CDT_MASTERSHAPE29" val="27:0-0-0-0"/>
  <p:tag name="CDT_MASTERSHAPE30" val="28:0-0-0-0"/>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19,75"/>
  <p:tag name="CDT_PROT_WIDTH" val="700,25"/>
  <p:tag name="CDT_PROT_HEIGHT" val="116,9738"/>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487"/>
  <p:tag name="CDT_PROT_LEFT" val="19,75"/>
  <p:tag name="CDT_PROT_WIDTH" val="700,25"/>
  <p:tag name="CDT_PROT_HEIGHT" val="30,95134"/>
</p:tagLst>
</file>

<file path=ppt/tags/tag3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42,5"/>
  <p:tag name="CDT_PROT_WIDTH" val="136,063"/>
  <p:tag name="CDT_PROT_HEIGHT" val="76,20732"/>
</p:tagLst>
</file>

<file path=ppt/tags/tag35.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4"/>
  <p:tag name="CDT_TARGETSHAPE_NEW" val="1"/>
  <p:tag name="CDT_PROT" val="3"/>
  <p:tag name="CDT_PROT_TOP" val="485,5"/>
  <p:tag name="CDT_PROT_LEFT" val="0"/>
  <p:tag name="CDT_PROT_WIDTH" val="720"/>
  <p:tag name="CDT_PROT_HEIGHT" val="34"/>
</p:tagLst>
</file>

<file path=ppt/tags/tag3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PROT" val="5"/>
  <p:tag name="CDT_PROT_TOP" val="326,7501"/>
  <p:tag name="CDT_PROT_LEFT" val="19,75"/>
  <p:tag name="CDT_PROT_WIDTH" val="700,25"/>
  <p:tag name="CDT_PROT_HEIGHT" val="116,9738"/>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987"/>
  <p:tag name="CDT_PROT_LEFT" val="19,75"/>
  <p:tag name="CDT_PROT_WIDTH" val="700,25"/>
  <p:tag name="CDT_PROT_HEIGHT" val="30,95134"/>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
  <p:tag name="CDT_PROT_WIDTH" val="113,375"/>
  <p:tag name="CDT_PROT_HEIGHT" val="63,37504"/>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720"/>
  <p:tag name="CDT_PROT_HEIGHT" val="34"/>
</p:tagLst>
</file>

<file path=ppt/tags/tag4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71,3751"/>
  <p:tag name="CDT_PROT_WIDTH" val="348,625"/>
  <p:tag name="CDT_PROT_HEIGHT" val="374,25"/>
</p:tagLst>
</file>

<file path=ppt/tags/tag4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3.xml><?xml version="1.0" encoding="utf-8"?>
<p:tagLst xmlns:a="http://schemas.openxmlformats.org/drawingml/2006/main" xmlns:r="http://schemas.openxmlformats.org/officeDocument/2006/relationships" xmlns:p="http://schemas.openxmlformats.org/presentationml/2006/main">
  <p:tag name="CDT_AUTODIALOG" val="2"/>
  <p:tag name="CDT_TARGETSHAPE_NEW" val="13"/>
  <p:tag name="CDT_PROT" val="2"/>
  <p:tag name="CDT_PROT_TOP" val="111,25"/>
  <p:tag name="CDT_PROT_LEFT" val="0"/>
  <p:tag name="CDT_PROT_WIDTH" val="360"/>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PROT" val="2"/>
  <p:tag name="CDT_PROT_TOP" val="111,25"/>
  <p:tag name="CDT_PROT_LEFT" val="371,3751"/>
  <p:tag name="CDT_PROT_WIDTH" val="348,625"/>
  <p:tag name="CDT_PROT_HEIGHT" val="374,25"/>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111,25"/>
  <p:tag name="CDT_PROT_LEFT" val="42,50008"/>
  <p:tag name="CDT_PROT_WIDTH" val="646,3751"/>
  <p:tag name="CDT_PROT_HEIGHT" val="374,2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0008"/>
  <p:tag name="CDT_PROT_WIDTH" val="646,3751"/>
  <p:tag name="CDT_PROT_HEIGHT" val="374,25"/>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374,2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646,3751"/>
  <p:tag name="CDT_PROT_HEIGHT" val="181,37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646,3751"/>
  <p:tag name="CDT_PROT_HEIGHT" val="181,5"/>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906"/>
  <p:tag name="CDT_PROT_LEFT" val="0"/>
  <p:tag name="CDT_PROT_WIDTH" val="98,37409"/>
  <p:tag name="CDT_PROT_HEIGHT" val="20,4094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317,5"/>
  <p:tag name="CDT_PROT_HEIGHT" val="181,37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181,37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317,5"/>
  <p:tag name="CDT_PROT_HEIGHT" val="181,5"/>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1,375"/>
  <p:tag name="CDT_PROT_WIDTH" val="317,5"/>
  <p:tag name="CDT_PROT_HEIGHT" val="181,5"/>
</p:tagLst>
</file>

<file path=ppt/tags/tag6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906"/>
  <p:tag name="CDT_PROT_LEFT" val="212,1243"/>
  <p:tag name="CDT_PROT_WIDTH" val="507,8756"/>
  <p:tag name="CDT_PROT_HEIGHT" val="20,40945"/>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60,6249"/>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14,4999"/>
  <p:tag name="CDT_PROT_WIDTH" val="261,0001"/>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533"/>
  <p:tag name="CDT_PROT_HEIGHT" val="181,375"/>
</p:tagLst>
</file>

<file path=ppt/tags/tag79.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533"/>
  <p:tag name="CDT_PROT_HEIGHT" val="181,5"/>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001"/>
  <p:tag name="CDT_PROT_WIDTH" val="113,375"/>
  <p:tag name="CDT_PROT_HEIGHT" val="63,50016"/>
</p:tagLst>
</file>

<file path=ppt/tags/tag8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260,6249"/>
  <p:tag name="CDT_PROT_HEIGHT" val="181,375"/>
</p:tagLst>
</file>

<file path=ppt/tags/tag83.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111,2501"/>
  <p:tag name="CDT_PROT_LEFT" val="314,5"/>
  <p:tag name="CDT_PROT_WIDTH" val="261"/>
  <p:tag name="CDT_PROT_HEIGHT" val="181,375"/>
</p:tagLst>
</file>

<file path=ppt/tags/tag84.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304"/>
  <p:tag name="CDT_PROT_LEFT" val="42,5"/>
  <p:tag name="CDT_PROT_WIDTH" val="260,6249"/>
  <p:tag name="CDT_PROT_HEIGHT" val="181,5"/>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14,4999"/>
  <p:tag name="CDT_PROT_WIDTH" val="261,0001"/>
  <p:tag name="CDT_PROT_HEIGHT" val="181,5"/>
</p:tagLst>
</file>

<file path=ppt/tags/tag8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heme/theme1.xml><?xml version="1.0" encoding="utf-8"?>
<a:theme xmlns:a="http://schemas.openxmlformats.org/drawingml/2006/main" name="SIM_PPT_4x3_Examples_Jan_2014">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641946"/>
      </a:folHlink>
    </a:clrScheme>
    <a:fontScheme name="Siemens PPT 2007 DEU">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110000"/>
          </a:lnSpc>
          <a:spcBef>
            <a:spcPts val="0"/>
          </a:spcBef>
          <a:defRPr sz="1200" dirty="0" smtClean="0">
            <a:solidFill>
              <a:schemeClr val="tx1"/>
            </a:solidFill>
          </a:defRPr>
        </a:defPPr>
      </a:lstStyle>
    </a:txDef>
  </a:objectDefaults>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Four objects</Name>
  <PpLayout>24</PpLayout>
  <Index>15</Index>
</p4ppTags>
</file>

<file path=customXml/item10.xml><?xml version="1.0" encoding="utf-8"?>
<p4ppTags>
  <Name>One object (large)</Name>
  <PpLayout>16</PpLayout>
  <Index>10</Index>
</p4ppTags>
</file>

<file path=customXml/item11.xml><?xml version="1.0" encoding="utf-8"?>
<p4ppTags>
  <Name>Three columns</Name>
  <PpLayout>32</PpLayout>
  <Index>14</Index>
</p4ppTags>
</file>

<file path=customXml/item12.xml><?xml version="1.0" encoding="utf-8"?>
<p4ppTags>
  <Name>Text + Index</Name>
  <PpLayout>32</PpLayout>
  <Index>8</Index>
</p4ppTags>
</file>

<file path=customXml/item13.xml><?xml version="1.0" encoding="utf-8"?>
<p4ppTags>
  <Name>One object (small) + Navigation</Name>
  <PpLayout>32</PpLayout>
  <Index>17</Index>
</p4ppTags>
</file>

<file path=customXml/item14.xml><?xml version="1.0" encoding="utf-8"?>
<p4ppTags>
  <Name>Two columns</Name>
  <PpLayout>29</PpLayout>
  <Index>12</Index>
</p4ppTags>
</file>

<file path=customXml/item15.xml><?xml version="1.0" encoding="utf-8"?>
<p4ppTags>
  <Name>Title (big bar down)</Name>
  <PpLayout>1</PpLayout>
  <Index>1</Index>
</p4ppTags>
</file>

<file path=customXml/item16.xml><?xml version="1.0" encoding="utf-8"?>
<p4ppTags>
  <Name>Free Content + Navigation</Name>
  <PpLayout>32</PpLayout>
  <Index>16</Index>
</p4ppTags>
</file>

<file path=customXml/item17.xml><?xml version="1.0" encoding="utf-8"?>
<p4ppTags>
  <Name>Two rows</Name>
  <PpLayout>32</PpLayout>
  <Index>13</Index>
</p4ppTags>
</file>

<file path=customXml/item18.xml><?xml version="1.0" encoding="utf-8"?>
<p4ppTags>
  <Name>Image + Index/Contact</Name>
  <PpLayout>32</PpLayout>
  <Index>7</Index>
</p4ppTags>
</file>

<file path=customXml/item2.xml><?xml version="1.0" encoding="utf-8"?>
<p4ppTags>
  <Name>Two rows + Navigation</Name>
  <PpLayout>32</PpLayout>
  <Index>19</Index>
</p4ppTags>
</file>

<file path=customXml/item3.xml><?xml version="1.0" encoding="utf-8"?>
<p4ppTags>
  <Name>Chapter title (big bar down)</Name>
  <PpLayout>1</PpLayout>
  <Index>5</Index>
</p4ppTags>
</file>

<file path=customXml/item4.xml><?xml version="1.0" encoding="utf-8"?>
<p4ppTags>
  <Name>Free Content</Name>
  <PpLayout>11</PpLayout>
  <Index>9</Index>
</p4ppTags>
</file>

<file path=customXml/item5.xml><?xml version="1.0" encoding="utf-8"?>
<p4ppTags>
  <Name>Four objects + Navigation</Name>
  <PpLayout>32</PpLayout>
  <Index>20</Index>
</p4ppTags>
</file>

<file path=customXml/item6.xml><?xml version="1.0" encoding="utf-8"?>
<p4ppTags>
  <Name>One object (small)</Name>
  <PpLayout>16</PpLayout>
  <Index>11</Index>
</p4ppTags>
</file>

<file path=customXml/item7.xml><?xml version="1.0" encoding="utf-8"?>
<p4ppTags>
  <Name>Two columns + Navigation</Name>
  <PpLayout>32</PpLayout>
  <Index>18</Index>
</p4ppTags>
</file>

<file path=customXml/item8.xml><?xml version="1.0" encoding="utf-8"?>
<p4ppTags/>
</file>

<file path=customXml/item9.xml><?xml version="1.0" encoding="utf-8"?>
<p4ppTags>
  <Name>1_Two rows</Name>
  <PpLayout>32</PpLayout>
  <Index>14</Index>
</p4ppTags>
</file>

<file path=customXml/itemProps1.xml><?xml version="1.0" encoding="utf-8"?>
<ds:datastoreItem xmlns:ds="http://schemas.openxmlformats.org/officeDocument/2006/customXml" ds:itemID="{DF615B3B-0AA2-4A12-84A5-4A53F99B524E}">
  <ds:schemaRefs/>
</ds:datastoreItem>
</file>

<file path=customXml/itemProps10.xml><?xml version="1.0" encoding="utf-8"?>
<ds:datastoreItem xmlns:ds="http://schemas.openxmlformats.org/officeDocument/2006/customXml" ds:itemID="{AA004A45-EFAF-4A9B-8FAF-B6FACA8B75CE}">
  <ds:schemaRefs/>
</ds:datastoreItem>
</file>

<file path=customXml/itemProps11.xml><?xml version="1.0" encoding="utf-8"?>
<ds:datastoreItem xmlns:ds="http://schemas.openxmlformats.org/officeDocument/2006/customXml" ds:itemID="{BC34F54B-3874-4AF0-9415-8D255EF26171}">
  <ds:schemaRefs/>
</ds:datastoreItem>
</file>

<file path=customXml/itemProps12.xml><?xml version="1.0" encoding="utf-8"?>
<ds:datastoreItem xmlns:ds="http://schemas.openxmlformats.org/officeDocument/2006/customXml" ds:itemID="{3FF35072-9787-4395-B0AC-06796F4EB77F}">
  <ds:schemaRefs/>
</ds:datastoreItem>
</file>

<file path=customXml/itemProps13.xml><?xml version="1.0" encoding="utf-8"?>
<ds:datastoreItem xmlns:ds="http://schemas.openxmlformats.org/officeDocument/2006/customXml" ds:itemID="{D76D7041-CBAA-47E6-9D26-EFF89B25F35C}">
  <ds:schemaRefs/>
</ds:datastoreItem>
</file>

<file path=customXml/itemProps14.xml><?xml version="1.0" encoding="utf-8"?>
<ds:datastoreItem xmlns:ds="http://schemas.openxmlformats.org/officeDocument/2006/customXml" ds:itemID="{5DED66E8-CCCD-4A02-996E-D5D9017C22E0}">
  <ds:schemaRefs/>
</ds:datastoreItem>
</file>

<file path=customXml/itemProps15.xml><?xml version="1.0" encoding="utf-8"?>
<ds:datastoreItem xmlns:ds="http://schemas.openxmlformats.org/officeDocument/2006/customXml" ds:itemID="{A5111100-98EE-4A20-AE7B-BF136EFD1435}">
  <ds:schemaRefs/>
</ds:datastoreItem>
</file>

<file path=customXml/itemProps16.xml><?xml version="1.0" encoding="utf-8"?>
<ds:datastoreItem xmlns:ds="http://schemas.openxmlformats.org/officeDocument/2006/customXml" ds:itemID="{08CF5312-C8CE-42A4-B96B-D9FCC95FBDB3}">
  <ds:schemaRefs/>
</ds:datastoreItem>
</file>

<file path=customXml/itemProps17.xml><?xml version="1.0" encoding="utf-8"?>
<ds:datastoreItem xmlns:ds="http://schemas.openxmlformats.org/officeDocument/2006/customXml" ds:itemID="{B341031C-DF69-4A64-9B2B-12371A08AC58}">
  <ds:schemaRefs/>
</ds:datastoreItem>
</file>

<file path=customXml/itemProps18.xml><?xml version="1.0" encoding="utf-8"?>
<ds:datastoreItem xmlns:ds="http://schemas.openxmlformats.org/officeDocument/2006/customXml" ds:itemID="{83EE303D-C4B5-487A-A4B6-FEFDCEB82565}">
  <ds:schemaRefs/>
</ds:datastoreItem>
</file>

<file path=customXml/itemProps2.xml><?xml version="1.0" encoding="utf-8"?>
<ds:datastoreItem xmlns:ds="http://schemas.openxmlformats.org/officeDocument/2006/customXml" ds:itemID="{91321DA8-4787-42F9-B431-20BE2B8E8CFA}">
  <ds:schemaRefs/>
</ds:datastoreItem>
</file>

<file path=customXml/itemProps3.xml><?xml version="1.0" encoding="utf-8"?>
<ds:datastoreItem xmlns:ds="http://schemas.openxmlformats.org/officeDocument/2006/customXml" ds:itemID="{B842808A-63C4-4809-A3FE-CB9BAEDB5518}">
  <ds:schemaRefs/>
</ds:datastoreItem>
</file>

<file path=customXml/itemProps4.xml><?xml version="1.0" encoding="utf-8"?>
<ds:datastoreItem xmlns:ds="http://schemas.openxmlformats.org/officeDocument/2006/customXml" ds:itemID="{EB9694BB-221C-4E15-A7C9-203B766638CE}">
  <ds:schemaRefs/>
</ds:datastoreItem>
</file>

<file path=customXml/itemProps5.xml><?xml version="1.0" encoding="utf-8"?>
<ds:datastoreItem xmlns:ds="http://schemas.openxmlformats.org/officeDocument/2006/customXml" ds:itemID="{588D3410-A9B4-4548-8C7E-BC26DA73704D}">
  <ds:schemaRefs/>
</ds:datastoreItem>
</file>

<file path=customXml/itemProps6.xml><?xml version="1.0" encoding="utf-8"?>
<ds:datastoreItem xmlns:ds="http://schemas.openxmlformats.org/officeDocument/2006/customXml" ds:itemID="{1D21753F-2754-4ED2-A2CB-78BF3FB2865E}">
  <ds:schemaRefs/>
</ds:datastoreItem>
</file>

<file path=customXml/itemProps7.xml><?xml version="1.0" encoding="utf-8"?>
<ds:datastoreItem xmlns:ds="http://schemas.openxmlformats.org/officeDocument/2006/customXml" ds:itemID="{37815CEA-42C4-4EBE-B2C5-949DF4BD96DF}">
  <ds:schemaRefs/>
</ds:datastoreItem>
</file>

<file path=customXml/itemProps8.xml><?xml version="1.0" encoding="utf-8"?>
<ds:datastoreItem xmlns:ds="http://schemas.openxmlformats.org/officeDocument/2006/customXml" ds:itemID="{EB8A4E2E-2B8F-4B71-A368-F18362B0C85F}">
  <ds:schemaRefs/>
</ds:datastoreItem>
</file>

<file path=customXml/itemProps9.xml><?xml version="1.0" encoding="utf-8"?>
<ds:datastoreItem xmlns:ds="http://schemas.openxmlformats.org/officeDocument/2006/customXml" ds:itemID="{9C85B323-8697-4319-B012-CB7EF0B99A9B}">
  <ds:schemaRefs/>
</ds:datastoreItem>
</file>

<file path=docProps/app.xml><?xml version="1.0" encoding="utf-8"?>
<Properties xmlns="http://schemas.openxmlformats.org/officeDocument/2006/extended-properties" xmlns:vt="http://schemas.openxmlformats.org/officeDocument/2006/docPropsVTypes">
  <Template>SIM_PPT_4x3_Examples_Jan_2014.potx</Template>
  <TotalTime>307</TotalTime>
  <Words>566</Words>
  <Application>Microsoft Office PowerPoint</Application>
  <PresentationFormat>On-screen Show (4:3)</PresentationFormat>
  <Paragraphs>56</Paragraphs>
  <Slides>11</Slides>
  <Notes>10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ＭＳ Ｐゴシック</vt:lpstr>
      <vt:lpstr>Arial</vt:lpstr>
      <vt:lpstr>Wingdings</vt:lpstr>
      <vt:lpstr>ヒラギノ角ゴ Pro W3</vt:lpstr>
      <vt:lpstr>SIM_PPT_4x3_Examples_Jan_2014</vt:lpstr>
      <vt:lpstr>Configurators for Solid Edge</vt:lpstr>
      <vt:lpstr>Presenter background</vt:lpstr>
      <vt:lpstr>Questions to be answered during this presentation</vt:lpstr>
      <vt:lpstr>What is a configurator for Solid Edge?</vt:lpstr>
      <vt:lpstr>What type of company needs a configurator?</vt:lpstr>
      <vt:lpstr>Qualities of good configurator software</vt:lpstr>
      <vt:lpstr>EDA Edge Design Configurator</vt:lpstr>
      <vt:lpstr>EDA Configurator examples</vt:lpstr>
      <vt:lpstr>Web-based Solution</vt:lpstr>
      <vt:lpstr>Edge Design Configurator</vt:lpstr>
      <vt:lpstr>Thank you!   Questions?</vt:lpstr>
    </vt:vector>
  </TitlesOfParts>
  <Company>SIEMENS AG</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Corporate Design PowerPoint-Templates</dc:title>
  <dc:creator>Tiernan, Pete</dc:creator>
  <cp:lastModifiedBy>Jason Newell</cp:lastModifiedBy>
  <cp:revision>46</cp:revision>
  <cp:lastPrinted>2012-10-29T09:59:01Z</cp:lastPrinted>
  <dcterms:created xsi:type="dcterms:W3CDTF">2006-04-07T10:01:45Z</dcterms:created>
  <dcterms:modified xsi:type="dcterms:W3CDTF">2014-05-21T05:35:53Z</dcterms:modified>
  <dc:language>English</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June 2013</vt:lpwstr>
  </property>
  <property fmtid="{D5CDD505-2E9C-101B-9397-08002B2CF9AE}" pid="4" name="Office version">
    <vt:lpwstr>2007/2010</vt:lpwstr>
  </property>
  <property fmtid="{D5CDD505-2E9C-101B-9397-08002B2CF9AE}" pid="5" name="Release version">
    <vt:lpwstr>2.0.1</vt:lpwstr>
  </property>
</Properties>
</file>